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7" r:id="rId21"/>
    <p:sldId id="298" r:id="rId22"/>
    <p:sldId id="278" r:id="rId23"/>
    <p:sldId id="280" r:id="rId24"/>
    <p:sldId id="281" r:id="rId25"/>
    <p:sldId id="285" r:id="rId26"/>
    <p:sldId id="284" r:id="rId27"/>
    <p:sldId id="287" r:id="rId28"/>
    <p:sldId id="288" r:id="rId29"/>
    <p:sldId id="289" r:id="rId30"/>
    <p:sldId id="290" r:id="rId31"/>
    <p:sldId id="291" r:id="rId32"/>
    <p:sldId id="282" r:id="rId33"/>
    <p:sldId id="283" r:id="rId34"/>
    <p:sldId id="286" r:id="rId35"/>
    <p:sldId id="293" r:id="rId36"/>
    <p:sldId id="294" r:id="rId37"/>
    <p:sldId id="292" r:id="rId38"/>
    <p:sldId id="295" r:id="rId39"/>
    <p:sldId id="296" r:id="rId40"/>
    <p:sldId id="297" r:id="rId41"/>
    <p:sldId id="300"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0071"/>
    <a:srgbClr val="E20087"/>
    <a:srgbClr val="FFABCB"/>
    <a:srgbClr val="EF720B"/>
    <a:srgbClr val="F79B4F"/>
    <a:srgbClr val="6F4001"/>
    <a:srgbClr val="CC9900"/>
    <a:srgbClr val="157FFF"/>
    <a:srgbClr val="F7E289"/>
    <a:srgbClr val="FF9E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8"/>
  </p:normalViewPr>
  <p:slideViewPr>
    <p:cSldViewPr>
      <p:cViewPr varScale="1">
        <p:scale>
          <a:sx n="117" d="100"/>
          <a:sy n="117" d="100"/>
        </p:scale>
        <p:origin x="1480" y="168"/>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22A977-26BE-7844-A5D7-5E49E00C69D8}"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61EC32A7-C31E-B549-A14B-817D126865D9}">
      <dgm:prSet phldrT="[Text]"/>
      <dgm:spPr/>
      <dgm:t>
        <a:bodyPr/>
        <a:lstStyle/>
        <a:p>
          <a:r>
            <a:rPr lang="en-US" dirty="0"/>
            <a:t>Accept the Offer</a:t>
          </a:r>
        </a:p>
      </dgm:t>
    </dgm:pt>
    <dgm:pt modelId="{B397ABC4-3DA0-2D45-A325-B9A1C13CDA4A}" type="parTrans" cxnId="{0D1B190E-0AA0-BF44-886B-9189F830CE9F}">
      <dgm:prSet/>
      <dgm:spPr/>
      <dgm:t>
        <a:bodyPr/>
        <a:lstStyle/>
        <a:p>
          <a:endParaRPr lang="en-US"/>
        </a:p>
      </dgm:t>
    </dgm:pt>
    <dgm:pt modelId="{137CC12C-C752-7341-991D-1500955778D4}" type="sibTrans" cxnId="{0D1B190E-0AA0-BF44-886B-9189F830CE9F}">
      <dgm:prSet/>
      <dgm:spPr/>
      <dgm:t>
        <a:bodyPr/>
        <a:lstStyle/>
        <a:p>
          <a:endParaRPr lang="en-US"/>
        </a:p>
      </dgm:t>
    </dgm:pt>
    <dgm:pt modelId="{FE52AC45-12CB-CA44-8CA6-1857D8003E9A}">
      <dgm:prSet phldrT="[Text]"/>
      <dgm:spPr/>
      <dgm:t>
        <a:bodyPr/>
        <a:lstStyle/>
        <a:p>
          <a:r>
            <a:rPr lang="en-US" dirty="0"/>
            <a:t>Log in to the HKUST Visa System</a:t>
          </a:r>
        </a:p>
      </dgm:t>
    </dgm:pt>
    <dgm:pt modelId="{B40AF150-4A29-244C-8B82-F5AAF8043CDA}" type="parTrans" cxnId="{4E3561D4-0F80-F943-9983-6F594AF0A61E}">
      <dgm:prSet/>
      <dgm:spPr/>
      <dgm:t>
        <a:bodyPr/>
        <a:lstStyle/>
        <a:p>
          <a:endParaRPr lang="en-US"/>
        </a:p>
      </dgm:t>
    </dgm:pt>
    <dgm:pt modelId="{0F1540F8-7079-3145-AE13-E6229468A645}" type="sibTrans" cxnId="{4E3561D4-0F80-F943-9983-6F594AF0A61E}">
      <dgm:prSet/>
      <dgm:spPr/>
      <dgm:t>
        <a:bodyPr/>
        <a:lstStyle/>
        <a:p>
          <a:endParaRPr lang="en-US"/>
        </a:p>
      </dgm:t>
    </dgm:pt>
    <dgm:pt modelId="{877D39B7-C018-8F48-9B89-45F5C493E453}">
      <dgm:prSet phldrT="[Text]"/>
      <dgm:spPr/>
      <dgm:t>
        <a:bodyPr/>
        <a:lstStyle/>
        <a:p>
          <a:r>
            <a:rPr lang="en-US" dirty="0"/>
            <a:t>Send Visa Application to HKUST</a:t>
          </a:r>
        </a:p>
      </dgm:t>
    </dgm:pt>
    <dgm:pt modelId="{550388EF-1323-7A4F-B471-69DAB8E757D4}" type="parTrans" cxnId="{FA4EB39C-4A9A-CB4E-814A-D126BCAEEF5F}">
      <dgm:prSet/>
      <dgm:spPr/>
      <dgm:t>
        <a:bodyPr/>
        <a:lstStyle/>
        <a:p>
          <a:endParaRPr lang="en-US"/>
        </a:p>
      </dgm:t>
    </dgm:pt>
    <dgm:pt modelId="{439833ED-8625-0145-A5BF-1D80B23AA7DA}" type="sibTrans" cxnId="{FA4EB39C-4A9A-CB4E-814A-D126BCAEEF5F}">
      <dgm:prSet/>
      <dgm:spPr/>
      <dgm:t>
        <a:bodyPr/>
        <a:lstStyle/>
        <a:p>
          <a:endParaRPr lang="en-US"/>
        </a:p>
      </dgm:t>
    </dgm:pt>
    <dgm:pt modelId="{2A2FB087-980F-7F47-BBF0-45598D52F78C}">
      <dgm:prSet phldrT="[Text]"/>
      <dgm:spPr/>
      <dgm:t>
        <a:bodyPr/>
        <a:lstStyle/>
        <a:p>
          <a:r>
            <a:rPr lang="en-US" dirty="0"/>
            <a:t>HKUST Submits Your Application to IMMD</a:t>
          </a:r>
        </a:p>
      </dgm:t>
    </dgm:pt>
    <dgm:pt modelId="{D4645E23-79FF-4E42-B390-8504BC93563B}" type="parTrans" cxnId="{5E0EB60A-D87B-B84E-A311-F7052E580ACA}">
      <dgm:prSet/>
      <dgm:spPr/>
      <dgm:t>
        <a:bodyPr/>
        <a:lstStyle/>
        <a:p>
          <a:endParaRPr lang="en-US"/>
        </a:p>
      </dgm:t>
    </dgm:pt>
    <dgm:pt modelId="{5BE405D9-DF14-5449-A80D-86EE7D566962}" type="sibTrans" cxnId="{5E0EB60A-D87B-B84E-A311-F7052E580ACA}">
      <dgm:prSet/>
      <dgm:spPr/>
      <dgm:t>
        <a:bodyPr/>
        <a:lstStyle/>
        <a:p>
          <a:endParaRPr lang="en-US"/>
        </a:p>
      </dgm:t>
    </dgm:pt>
    <dgm:pt modelId="{C24A4699-8A2C-B64E-AD1F-873A6D3B303A}">
      <dgm:prSet phldrT="[Text]"/>
      <dgm:spPr/>
      <dgm:t>
        <a:bodyPr/>
        <a:lstStyle/>
        <a:p>
          <a:r>
            <a:rPr lang="en-US" dirty="0"/>
            <a:t>Receive the Visa Label (sent by HKUST)</a:t>
          </a:r>
        </a:p>
      </dgm:t>
    </dgm:pt>
    <dgm:pt modelId="{38E1D62F-9C2B-934B-BAF1-DC3DB846B5A7}" type="parTrans" cxnId="{1B7451FD-3A95-F646-974C-93576AFA039F}">
      <dgm:prSet/>
      <dgm:spPr/>
      <dgm:t>
        <a:bodyPr/>
        <a:lstStyle/>
        <a:p>
          <a:endParaRPr lang="en-US"/>
        </a:p>
      </dgm:t>
    </dgm:pt>
    <dgm:pt modelId="{F2D165B2-F8DD-B345-B264-2122514F5951}" type="sibTrans" cxnId="{1B7451FD-3A95-F646-974C-93576AFA039F}">
      <dgm:prSet/>
      <dgm:spPr/>
      <dgm:t>
        <a:bodyPr/>
        <a:lstStyle/>
        <a:p>
          <a:endParaRPr lang="en-US"/>
        </a:p>
      </dgm:t>
    </dgm:pt>
    <dgm:pt modelId="{81C7840B-EE6D-DC40-974A-39853047E1B3}">
      <dgm:prSet/>
      <dgm:spPr/>
      <dgm:t>
        <a:bodyPr/>
        <a:lstStyle/>
        <a:p>
          <a:r>
            <a:rPr lang="en-US" dirty="0"/>
            <a:t>Activate the Visa Label upon Entry to HK.</a:t>
          </a:r>
        </a:p>
      </dgm:t>
    </dgm:pt>
    <dgm:pt modelId="{E615BF7C-7A9A-174B-85E9-4F01B334141E}" type="parTrans" cxnId="{39FC6F42-C4B8-ED40-88B2-13430A339492}">
      <dgm:prSet/>
      <dgm:spPr/>
      <dgm:t>
        <a:bodyPr/>
        <a:lstStyle/>
        <a:p>
          <a:endParaRPr lang="en-US"/>
        </a:p>
      </dgm:t>
    </dgm:pt>
    <dgm:pt modelId="{83F7D83C-774F-A247-B053-468325591018}" type="sibTrans" cxnId="{39FC6F42-C4B8-ED40-88B2-13430A339492}">
      <dgm:prSet/>
      <dgm:spPr/>
      <dgm:t>
        <a:bodyPr/>
        <a:lstStyle/>
        <a:p>
          <a:endParaRPr lang="en-US"/>
        </a:p>
      </dgm:t>
    </dgm:pt>
    <dgm:pt modelId="{50A9B08A-52C9-B84A-9DB7-96BD618927DE}" type="pres">
      <dgm:prSet presAssocID="{3122A977-26BE-7844-A5D7-5E49E00C69D8}" presName="diagram" presStyleCnt="0">
        <dgm:presLayoutVars>
          <dgm:dir/>
          <dgm:resizeHandles val="exact"/>
        </dgm:presLayoutVars>
      </dgm:prSet>
      <dgm:spPr/>
    </dgm:pt>
    <dgm:pt modelId="{0B02386D-5012-4A44-9D46-62C8D9A92B6E}" type="pres">
      <dgm:prSet presAssocID="{61EC32A7-C31E-B549-A14B-817D126865D9}" presName="node" presStyleLbl="node1" presStyleIdx="0" presStyleCnt="6">
        <dgm:presLayoutVars>
          <dgm:bulletEnabled val="1"/>
        </dgm:presLayoutVars>
      </dgm:prSet>
      <dgm:spPr/>
    </dgm:pt>
    <dgm:pt modelId="{59B34534-28A9-5C4D-AF0E-3A98AAE29E63}" type="pres">
      <dgm:prSet presAssocID="{137CC12C-C752-7341-991D-1500955778D4}" presName="sibTrans" presStyleLbl="sibTrans2D1" presStyleIdx="0" presStyleCnt="5"/>
      <dgm:spPr/>
    </dgm:pt>
    <dgm:pt modelId="{C4B177D1-651D-0A4C-B473-46AF09E8CDE4}" type="pres">
      <dgm:prSet presAssocID="{137CC12C-C752-7341-991D-1500955778D4}" presName="connectorText" presStyleLbl="sibTrans2D1" presStyleIdx="0" presStyleCnt="5"/>
      <dgm:spPr/>
    </dgm:pt>
    <dgm:pt modelId="{5A6A60D6-4B2A-2A46-9D24-3198D3D7D480}" type="pres">
      <dgm:prSet presAssocID="{FE52AC45-12CB-CA44-8CA6-1857D8003E9A}" presName="node" presStyleLbl="node1" presStyleIdx="1" presStyleCnt="6">
        <dgm:presLayoutVars>
          <dgm:bulletEnabled val="1"/>
        </dgm:presLayoutVars>
      </dgm:prSet>
      <dgm:spPr/>
    </dgm:pt>
    <dgm:pt modelId="{EF0C166F-9517-A34C-8968-9808F097581D}" type="pres">
      <dgm:prSet presAssocID="{0F1540F8-7079-3145-AE13-E6229468A645}" presName="sibTrans" presStyleLbl="sibTrans2D1" presStyleIdx="1" presStyleCnt="5"/>
      <dgm:spPr/>
    </dgm:pt>
    <dgm:pt modelId="{0B5EFFED-4EF6-DB47-96C4-A8D356B4D74D}" type="pres">
      <dgm:prSet presAssocID="{0F1540F8-7079-3145-AE13-E6229468A645}" presName="connectorText" presStyleLbl="sibTrans2D1" presStyleIdx="1" presStyleCnt="5"/>
      <dgm:spPr/>
    </dgm:pt>
    <dgm:pt modelId="{1ABD867E-236D-6648-9060-F50923285D10}" type="pres">
      <dgm:prSet presAssocID="{877D39B7-C018-8F48-9B89-45F5C493E453}" presName="node" presStyleLbl="node1" presStyleIdx="2" presStyleCnt="6">
        <dgm:presLayoutVars>
          <dgm:bulletEnabled val="1"/>
        </dgm:presLayoutVars>
      </dgm:prSet>
      <dgm:spPr/>
    </dgm:pt>
    <dgm:pt modelId="{87617D65-C635-C04D-BE9A-5E29E6362AE7}" type="pres">
      <dgm:prSet presAssocID="{439833ED-8625-0145-A5BF-1D80B23AA7DA}" presName="sibTrans" presStyleLbl="sibTrans2D1" presStyleIdx="2" presStyleCnt="5"/>
      <dgm:spPr/>
    </dgm:pt>
    <dgm:pt modelId="{E75AAA69-481C-454B-AE74-10755DF9D093}" type="pres">
      <dgm:prSet presAssocID="{439833ED-8625-0145-A5BF-1D80B23AA7DA}" presName="connectorText" presStyleLbl="sibTrans2D1" presStyleIdx="2" presStyleCnt="5"/>
      <dgm:spPr/>
    </dgm:pt>
    <dgm:pt modelId="{5DA0B49C-4335-B447-A258-A2F52513D27E}" type="pres">
      <dgm:prSet presAssocID="{2A2FB087-980F-7F47-BBF0-45598D52F78C}" presName="node" presStyleLbl="node1" presStyleIdx="3" presStyleCnt="6">
        <dgm:presLayoutVars>
          <dgm:bulletEnabled val="1"/>
        </dgm:presLayoutVars>
      </dgm:prSet>
      <dgm:spPr/>
    </dgm:pt>
    <dgm:pt modelId="{25DEEA38-EF2F-6D48-A337-78DA3896B2A7}" type="pres">
      <dgm:prSet presAssocID="{5BE405D9-DF14-5449-A80D-86EE7D566962}" presName="sibTrans" presStyleLbl="sibTrans2D1" presStyleIdx="3" presStyleCnt="5"/>
      <dgm:spPr/>
    </dgm:pt>
    <dgm:pt modelId="{EA299378-EBF5-2F42-A0E6-494D7F2DB785}" type="pres">
      <dgm:prSet presAssocID="{5BE405D9-DF14-5449-A80D-86EE7D566962}" presName="connectorText" presStyleLbl="sibTrans2D1" presStyleIdx="3" presStyleCnt="5"/>
      <dgm:spPr/>
    </dgm:pt>
    <dgm:pt modelId="{ACBCA3FA-1965-7646-90C8-873286B42563}" type="pres">
      <dgm:prSet presAssocID="{C24A4699-8A2C-B64E-AD1F-873A6D3B303A}" presName="node" presStyleLbl="node1" presStyleIdx="4" presStyleCnt="6">
        <dgm:presLayoutVars>
          <dgm:bulletEnabled val="1"/>
        </dgm:presLayoutVars>
      </dgm:prSet>
      <dgm:spPr/>
    </dgm:pt>
    <dgm:pt modelId="{B03C3FEE-B122-D74A-9C7E-E4033B0E10AD}" type="pres">
      <dgm:prSet presAssocID="{F2D165B2-F8DD-B345-B264-2122514F5951}" presName="sibTrans" presStyleLbl="sibTrans2D1" presStyleIdx="4" presStyleCnt="5"/>
      <dgm:spPr/>
    </dgm:pt>
    <dgm:pt modelId="{98244F9F-B377-1645-BF64-CD45AFD3B625}" type="pres">
      <dgm:prSet presAssocID="{F2D165B2-F8DD-B345-B264-2122514F5951}" presName="connectorText" presStyleLbl="sibTrans2D1" presStyleIdx="4" presStyleCnt="5"/>
      <dgm:spPr/>
    </dgm:pt>
    <dgm:pt modelId="{68EC208F-6A80-3042-BB63-C5DFF4696012}" type="pres">
      <dgm:prSet presAssocID="{81C7840B-EE6D-DC40-974A-39853047E1B3}" presName="node" presStyleLbl="node1" presStyleIdx="5" presStyleCnt="6">
        <dgm:presLayoutVars>
          <dgm:bulletEnabled val="1"/>
        </dgm:presLayoutVars>
      </dgm:prSet>
      <dgm:spPr/>
    </dgm:pt>
  </dgm:ptLst>
  <dgm:cxnLst>
    <dgm:cxn modelId="{ACEB3901-9CDB-284D-A0A5-3F58DAC073FB}" type="presOf" srcId="{439833ED-8625-0145-A5BF-1D80B23AA7DA}" destId="{87617D65-C635-C04D-BE9A-5E29E6362AE7}" srcOrd="0" destOrd="0" presId="urn:microsoft.com/office/officeart/2005/8/layout/process5"/>
    <dgm:cxn modelId="{FC76C903-7E79-2646-A960-DBDEC5815E98}" type="presOf" srcId="{C24A4699-8A2C-B64E-AD1F-873A6D3B303A}" destId="{ACBCA3FA-1965-7646-90C8-873286B42563}" srcOrd="0" destOrd="0" presId="urn:microsoft.com/office/officeart/2005/8/layout/process5"/>
    <dgm:cxn modelId="{5E0EB60A-D87B-B84E-A311-F7052E580ACA}" srcId="{3122A977-26BE-7844-A5D7-5E49E00C69D8}" destId="{2A2FB087-980F-7F47-BBF0-45598D52F78C}" srcOrd="3" destOrd="0" parTransId="{D4645E23-79FF-4E42-B390-8504BC93563B}" sibTransId="{5BE405D9-DF14-5449-A80D-86EE7D566962}"/>
    <dgm:cxn modelId="{0D1B190E-0AA0-BF44-886B-9189F830CE9F}" srcId="{3122A977-26BE-7844-A5D7-5E49E00C69D8}" destId="{61EC32A7-C31E-B549-A14B-817D126865D9}" srcOrd="0" destOrd="0" parTransId="{B397ABC4-3DA0-2D45-A325-B9A1C13CDA4A}" sibTransId="{137CC12C-C752-7341-991D-1500955778D4}"/>
    <dgm:cxn modelId="{FBA27F11-9B24-4741-882F-B142C1A98BCE}" type="presOf" srcId="{2A2FB087-980F-7F47-BBF0-45598D52F78C}" destId="{5DA0B49C-4335-B447-A258-A2F52513D27E}" srcOrd="0" destOrd="0" presId="urn:microsoft.com/office/officeart/2005/8/layout/process5"/>
    <dgm:cxn modelId="{7B955F20-2D85-6C4C-B5AA-24B1BD4E1688}" type="presOf" srcId="{877D39B7-C018-8F48-9B89-45F5C493E453}" destId="{1ABD867E-236D-6648-9060-F50923285D10}" srcOrd="0" destOrd="0" presId="urn:microsoft.com/office/officeart/2005/8/layout/process5"/>
    <dgm:cxn modelId="{62CF9D22-750D-4C45-B709-6614D2B533F7}" type="presOf" srcId="{0F1540F8-7079-3145-AE13-E6229468A645}" destId="{0B5EFFED-4EF6-DB47-96C4-A8D356B4D74D}" srcOrd="1" destOrd="0" presId="urn:microsoft.com/office/officeart/2005/8/layout/process5"/>
    <dgm:cxn modelId="{CB012D2D-184E-9741-9D6E-58C05A011E2E}" type="presOf" srcId="{3122A977-26BE-7844-A5D7-5E49E00C69D8}" destId="{50A9B08A-52C9-B84A-9DB7-96BD618927DE}" srcOrd="0" destOrd="0" presId="urn:microsoft.com/office/officeart/2005/8/layout/process5"/>
    <dgm:cxn modelId="{39FC6F42-C4B8-ED40-88B2-13430A339492}" srcId="{3122A977-26BE-7844-A5D7-5E49E00C69D8}" destId="{81C7840B-EE6D-DC40-974A-39853047E1B3}" srcOrd="5" destOrd="0" parTransId="{E615BF7C-7A9A-174B-85E9-4F01B334141E}" sibTransId="{83F7D83C-774F-A247-B053-468325591018}"/>
    <dgm:cxn modelId="{D157705C-34E9-1741-9A1A-8F52B430678C}" type="presOf" srcId="{137CC12C-C752-7341-991D-1500955778D4}" destId="{C4B177D1-651D-0A4C-B473-46AF09E8CDE4}" srcOrd="1" destOrd="0" presId="urn:microsoft.com/office/officeart/2005/8/layout/process5"/>
    <dgm:cxn modelId="{3DD0926F-343C-0F4D-8049-8C6A1C8E3298}" type="presOf" srcId="{61EC32A7-C31E-B549-A14B-817D126865D9}" destId="{0B02386D-5012-4A44-9D46-62C8D9A92B6E}" srcOrd="0" destOrd="0" presId="urn:microsoft.com/office/officeart/2005/8/layout/process5"/>
    <dgm:cxn modelId="{9AC30E7F-B82C-AF46-8972-100FE247BFDF}" type="presOf" srcId="{FE52AC45-12CB-CA44-8CA6-1857D8003E9A}" destId="{5A6A60D6-4B2A-2A46-9D24-3198D3D7D480}" srcOrd="0" destOrd="0" presId="urn:microsoft.com/office/officeart/2005/8/layout/process5"/>
    <dgm:cxn modelId="{CCEB4390-A6B5-D245-A5BF-343FEA87EFC7}" type="presOf" srcId="{5BE405D9-DF14-5449-A80D-86EE7D566962}" destId="{EA299378-EBF5-2F42-A0E6-494D7F2DB785}" srcOrd="1" destOrd="0" presId="urn:microsoft.com/office/officeart/2005/8/layout/process5"/>
    <dgm:cxn modelId="{FA4EB39C-4A9A-CB4E-814A-D126BCAEEF5F}" srcId="{3122A977-26BE-7844-A5D7-5E49E00C69D8}" destId="{877D39B7-C018-8F48-9B89-45F5C493E453}" srcOrd="2" destOrd="0" parTransId="{550388EF-1323-7A4F-B471-69DAB8E757D4}" sibTransId="{439833ED-8625-0145-A5BF-1D80B23AA7DA}"/>
    <dgm:cxn modelId="{9D7AF89E-8CF3-2E47-A6EF-98266C835767}" type="presOf" srcId="{137CC12C-C752-7341-991D-1500955778D4}" destId="{59B34534-28A9-5C4D-AF0E-3A98AAE29E63}" srcOrd="0" destOrd="0" presId="urn:microsoft.com/office/officeart/2005/8/layout/process5"/>
    <dgm:cxn modelId="{CB25ABB7-75FF-8247-AB55-9E199AAEB858}" type="presOf" srcId="{F2D165B2-F8DD-B345-B264-2122514F5951}" destId="{98244F9F-B377-1645-BF64-CD45AFD3B625}" srcOrd="1" destOrd="0" presId="urn:microsoft.com/office/officeart/2005/8/layout/process5"/>
    <dgm:cxn modelId="{9D2B99BD-DCAC-ED44-8B75-F8AB3327F23B}" type="presOf" srcId="{5BE405D9-DF14-5449-A80D-86EE7D566962}" destId="{25DEEA38-EF2F-6D48-A337-78DA3896B2A7}" srcOrd="0" destOrd="0" presId="urn:microsoft.com/office/officeart/2005/8/layout/process5"/>
    <dgm:cxn modelId="{4E3561D4-0F80-F943-9983-6F594AF0A61E}" srcId="{3122A977-26BE-7844-A5D7-5E49E00C69D8}" destId="{FE52AC45-12CB-CA44-8CA6-1857D8003E9A}" srcOrd="1" destOrd="0" parTransId="{B40AF150-4A29-244C-8B82-F5AAF8043CDA}" sibTransId="{0F1540F8-7079-3145-AE13-E6229468A645}"/>
    <dgm:cxn modelId="{DE9233E0-E893-EA44-B3FB-120A72BA9755}" type="presOf" srcId="{439833ED-8625-0145-A5BF-1D80B23AA7DA}" destId="{E75AAA69-481C-454B-AE74-10755DF9D093}" srcOrd="1" destOrd="0" presId="urn:microsoft.com/office/officeart/2005/8/layout/process5"/>
    <dgm:cxn modelId="{16A16AED-42C5-3F47-B4F3-29B43C578CB0}" type="presOf" srcId="{0F1540F8-7079-3145-AE13-E6229468A645}" destId="{EF0C166F-9517-A34C-8968-9808F097581D}" srcOrd="0" destOrd="0" presId="urn:microsoft.com/office/officeart/2005/8/layout/process5"/>
    <dgm:cxn modelId="{667354F1-5C8D-E744-8636-B8DFF5136158}" type="presOf" srcId="{F2D165B2-F8DD-B345-B264-2122514F5951}" destId="{B03C3FEE-B122-D74A-9C7E-E4033B0E10AD}" srcOrd="0" destOrd="0" presId="urn:microsoft.com/office/officeart/2005/8/layout/process5"/>
    <dgm:cxn modelId="{6FB5B1F2-14EB-6E48-A2A1-1D51BBEC15DD}" type="presOf" srcId="{81C7840B-EE6D-DC40-974A-39853047E1B3}" destId="{68EC208F-6A80-3042-BB63-C5DFF4696012}" srcOrd="0" destOrd="0" presId="urn:microsoft.com/office/officeart/2005/8/layout/process5"/>
    <dgm:cxn modelId="{1B7451FD-3A95-F646-974C-93576AFA039F}" srcId="{3122A977-26BE-7844-A5D7-5E49E00C69D8}" destId="{C24A4699-8A2C-B64E-AD1F-873A6D3B303A}" srcOrd="4" destOrd="0" parTransId="{38E1D62F-9C2B-934B-BAF1-DC3DB846B5A7}" sibTransId="{F2D165B2-F8DD-B345-B264-2122514F5951}"/>
    <dgm:cxn modelId="{BC4F0600-A7E0-474A-8F9F-4B43CCC05930}" type="presParOf" srcId="{50A9B08A-52C9-B84A-9DB7-96BD618927DE}" destId="{0B02386D-5012-4A44-9D46-62C8D9A92B6E}" srcOrd="0" destOrd="0" presId="urn:microsoft.com/office/officeart/2005/8/layout/process5"/>
    <dgm:cxn modelId="{FC9C0E68-9FE7-5E40-8DF8-16DC838F2E8C}" type="presParOf" srcId="{50A9B08A-52C9-B84A-9DB7-96BD618927DE}" destId="{59B34534-28A9-5C4D-AF0E-3A98AAE29E63}" srcOrd="1" destOrd="0" presId="urn:microsoft.com/office/officeart/2005/8/layout/process5"/>
    <dgm:cxn modelId="{3DC3D3D0-91AA-C446-AF9D-8B90BBFCF778}" type="presParOf" srcId="{59B34534-28A9-5C4D-AF0E-3A98AAE29E63}" destId="{C4B177D1-651D-0A4C-B473-46AF09E8CDE4}" srcOrd="0" destOrd="0" presId="urn:microsoft.com/office/officeart/2005/8/layout/process5"/>
    <dgm:cxn modelId="{3B8921A4-E13C-CC4A-A5B4-C4D8B547114E}" type="presParOf" srcId="{50A9B08A-52C9-B84A-9DB7-96BD618927DE}" destId="{5A6A60D6-4B2A-2A46-9D24-3198D3D7D480}" srcOrd="2" destOrd="0" presId="urn:microsoft.com/office/officeart/2005/8/layout/process5"/>
    <dgm:cxn modelId="{6AD3146E-7243-CE41-BD9F-EB945466B177}" type="presParOf" srcId="{50A9B08A-52C9-B84A-9DB7-96BD618927DE}" destId="{EF0C166F-9517-A34C-8968-9808F097581D}" srcOrd="3" destOrd="0" presId="urn:microsoft.com/office/officeart/2005/8/layout/process5"/>
    <dgm:cxn modelId="{9D427281-F6F8-E34C-83E4-9682ABF225A8}" type="presParOf" srcId="{EF0C166F-9517-A34C-8968-9808F097581D}" destId="{0B5EFFED-4EF6-DB47-96C4-A8D356B4D74D}" srcOrd="0" destOrd="0" presId="urn:microsoft.com/office/officeart/2005/8/layout/process5"/>
    <dgm:cxn modelId="{2079FDE4-31B9-CD4E-AC62-5B14A4D45170}" type="presParOf" srcId="{50A9B08A-52C9-B84A-9DB7-96BD618927DE}" destId="{1ABD867E-236D-6648-9060-F50923285D10}" srcOrd="4" destOrd="0" presId="urn:microsoft.com/office/officeart/2005/8/layout/process5"/>
    <dgm:cxn modelId="{5C40D46D-E514-854C-9F03-99D346BFB6A8}" type="presParOf" srcId="{50A9B08A-52C9-B84A-9DB7-96BD618927DE}" destId="{87617D65-C635-C04D-BE9A-5E29E6362AE7}" srcOrd="5" destOrd="0" presId="urn:microsoft.com/office/officeart/2005/8/layout/process5"/>
    <dgm:cxn modelId="{506F157D-77C6-3246-A312-6F78BD0017A7}" type="presParOf" srcId="{87617D65-C635-C04D-BE9A-5E29E6362AE7}" destId="{E75AAA69-481C-454B-AE74-10755DF9D093}" srcOrd="0" destOrd="0" presId="urn:microsoft.com/office/officeart/2005/8/layout/process5"/>
    <dgm:cxn modelId="{32715B27-48B4-304C-ACF7-C9E49DF1BCF5}" type="presParOf" srcId="{50A9B08A-52C9-B84A-9DB7-96BD618927DE}" destId="{5DA0B49C-4335-B447-A258-A2F52513D27E}" srcOrd="6" destOrd="0" presId="urn:microsoft.com/office/officeart/2005/8/layout/process5"/>
    <dgm:cxn modelId="{7151C643-64C9-6F4A-94AD-96B41ABCB055}" type="presParOf" srcId="{50A9B08A-52C9-B84A-9DB7-96BD618927DE}" destId="{25DEEA38-EF2F-6D48-A337-78DA3896B2A7}" srcOrd="7" destOrd="0" presId="urn:microsoft.com/office/officeart/2005/8/layout/process5"/>
    <dgm:cxn modelId="{D2895F0F-7B0E-C041-818C-8B2810E1A4C2}" type="presParOf" srcId="{25DEEA38-EF2F-6D48-A337-78DA3896B2A7}" destId="{EA299378-EBF5-2F42-A0E6-494D7F2DB785}" srcOrd="0" destOrd="0" presId="urn:microsoft.com/office/officeart/2005/8/layout/process5"/>
    <dgm:cxn modelId="{0D7602EB-0A54-1F41-ADF8-3055EF1D4074}" type="presParOf" srcId="{50A9B08A-52C9-B84A-9DB7-96BD618927DE}" destId="{ACBCA3FA-1965-7646-90C8-873286B42563}" srcOrd="8" destOrd="0" presId="urn:microsoft.com/office/officeart/2005/8/layout/process5"/>
    <dgm:cxn modelId="{C647A488-1C92-C549-819A-7C984EEB6D87}" type="presParOf" srcId="{50A9B08A-52C9-B84A-9DB7-96BD618927DE}" destId="{B03C3FEE-B122-D74A-9C7E-E4033B0E10AD}" srcOrd="9" destOrd="0" presId="urn:microsoft.com/office/officeart/2005/8/layout/process5"/>
    <dgm:cxn modelId="{104E2F2E-59EF-CF40-9FF1-0657033EE657}" type="presParOf" srcId="{B03C3FEE-B122-D74A-9C7E-E4033B0E10AD}" destId="{98244F9F-B377-1645-BF64-CD45AFD3B625}" srcOrd="0" destOrd="0" presId="urn:microsoft.com/office/officeart/2005/8/layout/process5"/>
    <dgm:cxn modelId="{2CBBB62E-D374-A043-A13E-40C2B44107D7}" type="presParOf" srcId="{50A9B08A-52C9-B84A-9DB7-96BD618927DE}" destId="{68EC208F-6A80-3042-BB63-C5DFF4696012}"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2386D-5012-4A44-9D46-62C8D9A92B6E}">
      <dsp:nvSpPr>
        <dsp:cNvPr id="0" name=""/>
        <dsp:cNvSpPr/>
      </dsp:nvSpPr>
      <dsp:spPr>
        <a:xfrm>
          <a:off x="7113" y="436998"/>
          <a:ext cx="2126088" cy="127565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Accept the Offer</a:t>
          </a:r>
        </a:p>
      </dsp:txBody>
      <dsp:txXfrm>
        <a:off x="44476" y="474361"/>
        <a:ext cx="2051362" cy="1200927"/>
      </dsp:txXfrm>
    </dsp:sp>
    <dsp:sp modelId="{59B34534-28A9-5C4D-AF0E-3A98AAE29E63}">
      <dsp:nvSpPr>
        <dsp:cNvPr id="0" name=""/>
        <dsp:cNvSpPr/>
      </dsp:nvSpPr>
      <dsp:spPr>
        <a:xfrm>
          <a:off x="2320297" y="811190"/>
          <a:ext cx="450730" cy="5272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320297" y="916644"/>
        <a:ext cx="315511" cy="316362"/>
      </dsp:txXfrm>
    </dsp:sp>
    <dsp:sp modelId="{5A6A60D6-4B2A-2A46-9D24-3198D3D7D480}">
      <dsp:nvSpPr>
        <dsp:cNvPr id="0" name=""/>
        <dsp:cNvSpPr/>
      </dsp:nvSpPr>
      <dsp:spPr>
        <a:xfrm>
          <a:off x="2983637" y="436998"/>
          <a:ext cx="2126088" cy="127565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Log in to the HKUST Visa System</a:t>
          </a:r>
        </a:p>
      </dsp:txBody>
      <dsp:txXfrm>
        <a:off x="3021000" y="474361"/>
        <a:ext cx="2051362" cy="1200927"/>
      </dsp:txXfrm>
    </dsp:sp>
    <dsp:sp modelId="{EF0C166F-9517-A34C-8968-9808F097581D}">
      <dsp:nvSpPr>
        <dsp:cNvPr id="0" name=""/>
        <dsp:cNvSpPr/>
      </dsp:nvSpPr>
      <dsp:spPr>
        <a:xfrm>
          <a:off x="5296822" y="811190"/>
          <a:ext cx="450730" cy="5272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296822" y="916644"/>
        <a:ext cx="315511" cy="316362"/>
      </dsp:txXfrm>
    </dsp:sp>
    <dsp:sp modelId="{1ABD867E-236D-6648-9060-F50923285D10}">
      <dsp:nvSpPr>
        <dsp:cNvPr id="0" name=""/>
        <dsp:cNvSpPr/>
      </dsp:nvSpPr>
      <dsp:spPr>
        <a:xfrm>
          <a:off x="5960161" y="436998"/>
          <a:ext cx="2126088" cy="127565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Send Visa Application to HKUST</a:t>
          </a:r>
        </a:p>
      </dsp:txBody>
      <dsp:txXfrm>
        <a:off x="5997524" y="474361"/>
        <a:ext cx="2051362" cy="1200927"/>
      </dsp:txXfrm>
    </dsp:sp>
    <dsp:sp modelId="{87617D65-C635-C04D-BE9A-5E29E6362AE7}">
      <dsp:nvSpPr>
        <dsp:cNvPr id="0" name=""/>
        <dsp:cNvSpPr/>
      </dsp:nvSpPr>
      <dsp:spPr>
        <a:xfrm rot="5400000">
          <a:off x="6797840" y="1861478"/>
          <a:ext cx="450730" cy="5272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6865025" y="1899748"/>
        <a:ext cx="316362" cy="315511"/>
      </dsp:txXfrm>
    </dsp:sp>
    <dsp:sp modelId="{5DA0B49C-4335-B447-A258-A2F52513D27E}">
      <dsp:nvSpPr>
        <dsp:cNvPr id="0" name=""/>
        <dsp:cNvSpPr/>
      </dsp:nvSpPr>
      <dsp:spPr>
        <a:xfrm>
          <a:off x="5960161" y="2563087"/>
          <a:ext cx="2126088" cy="127565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HKUST Submits Your Application to IMMD</a:t>
          </a:r>
        </a:p>
      </dsp:txBody>
      <dsp:txXfrm>
        <a:off x="5997524" y="2600450"/>
        <a:ext cx="2051362" cy="1200927"/>
      </dsp:txXfrm>
    </dsp:sp>
    <dsp:sp modelId="{25DEEA38-EF2F-6D48-A337-78DA3896B2A7}">
      <dsp:nvSpPr>
        <dsp:cNvPr id="0" name=""/>
        <dsp:cNvSpPr/>
      </dsp:nvSpPr>
      <dsp:spPr>
        <a:xfrm rot="10800000">
          <a:off x="5322335" y="2937279"/>
          <a:ext cx="450730" cy="5272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5457554" y="3042733"/>
        <a:ext cx="315511" cy="316362"/>
      </dsp:txXfrm>
    </dsp:sp>
    <dsp:sp modelId="{ACBCA3FA-1965-7646-90C8-873286B42563}">
      <dsp:nvSpPr>
        <dsp:cNvPr id="0" name=""/>
        <dsp:cNvSpPr/>
      </dsp:nvSpPr>
      <dsp:spPr>
        <a:xfrm>
          <a:off x="2983637" y="2563087"/>
          <a:ext cx="2126088" cy="127565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Receive the Visa Label (sent by HKUST)</a:t>
          </a:r>
        </a:p>
      </dsp:txBody>
      <dsp:txXfrm>
        <a:off x="3021000" y="2600450"/>
        <a:ext cx="2051362" cy="1200927"/>
      </dsp:txXfrm>
    </dsp:sp>
    <dsp:sp modelId="{B03C3FEE-B122-D74A-9C7E-E4033B0E10AD}">
      <dsp:nvSpPr>
        <dsp:cNvPr id="0" name=""/>
        <dsp:cNvSpPr/>
      </dsp:nvSpPr>
      <dsp:spPr>
        <a:xfrm rot="10800000">
          <a:off x="2345810" y="2937279"/>
          <a:ext cx="450730" cy="5272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2481029" y="3042733"/>
        <a:ext cx="315511" cy="316362"/>
      </dsp:txXfrm>
    </dsp:sp>
    <dsp:sp modelId="{68EC208F-6A80-3042-BB63-C5DFF4696012}">
      <dsp:nvSpPr>
        <dsp:cNvPr id="0" name=""/>
        <dsp:cNvSpPr/>
      </dsp:nvSpPr>
      <dsp:spPr>
        <a:xfrm>
          <a:off x="7113" y="2563087"/>
          <a:ext cx="2126088" cy="127565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Activate the Visa Label upon Entry to HK.</a:t>
          </a:r>
        </a:p>
      </dsp:txBody>
      <dsp:txXfrm>
        <a:off x="44476" y="2600450"/>
        <a:ext cx="2051362" cy="12009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87319E-EEE6-7D45-9AA6-231234187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45960E-8357-9D4B-AD10-86B589B96E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08B419-A11B-8944-82CD-143D7AFBB9ED}" type="datetimeFigureOut">
              <a:rPr lang="en-US" smtClean="0"/>
              <a:t>3/24/21</a:t>
            </a:fld>
            <a:endParaRPr lang="en-US"/>
          </a:p>
        </p:txBody>
      </p:sp>
      <p:sp>
        <p:nvSpPr>
          <p:cNvPr id="4" name="Footer Placeholder 3">
            <a:extLst>
              <a:ext uri="{FF2B5EF4-FFF2-40B4-BE49-F238E27FC236}">
                <a16:creationId xmlns:a16="http://schemas.microsoft.com/office/drawing/2014/main" id="{60E86A88-021E-924C-8D3D-10D9A67964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7476BA-F8A0-DE44-BEC0-AFC0CB94A2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245215-F33D-994B-B0CC-FB67B68F8A31}" type="slidenum">
              <a:rPr lang="en-US" smtClean="0"/>
              <a:t>‹#›</a:t>
            </a:fld>
            <a:endParaRPr lang="en-US"/>
          </a:p>
        </p:txBody>
      </p:sp>
    </p:spTree>
    <p:extLst>
      <p:ext uri="{BB962C8B-B14F-4D97-AF65-F5344CB8AC3E}">
        <p14:creationId xmlns:p14="http://schemas.microsoft.com/office/powerpoint/2010/main" val="837905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60280-6BE7-0D42-B08F-38D2E8E21399}" type="datetimeFigureOut">
              <a:rPr lang="en-US" smtClean="0"/>
              <a:t>3/24/21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6F4A4-4FBE-D845-9389-5FAD08558ACB}" type="slidenum">
              <a:rPr lang="en-US" smtClean="0"/>
              <a:t>‹#›</a:t>
            </a:fld>
            <a:endParaRPr lang="en-US"/>
          </a:p>
        </p:txBody>
      </p:sp>
    </p:spTree>
    <p:extLst>
      <p:ext uri="{BB962C8B-B14F-4D97-AF65-F5344CB8AC3E}">
        <p14:creationId xmlns:p14="http://schemas.microsoft.com/office/powerpoint/2010/main" val="2118669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6F4A4-4FBE-D845-9389-5FAD08558ACB}" type="slidenum">
              <a:rPr lang="en-US" smtClean="0"/>
              <a:t>19</a:t>
            </a:fld>
            <a:endParaRPr lang="en-US"/>
          </a:p>
        </p:txBody>
      </p:sp>
    </p:spTree>
    <p:extLst>
      <p:ext uri="{BB962C8B-B14F-4D97-AF65-F5344CB8AC3E}">
        <p14:creationId xmlns:p14="http://schemas.microsoft.com/office/powerpoint/2010/main" val="901475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34130" y="1138425"/>
            <a:ext cx="6108200" cy="1527050"/>
          </a:xfrm>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128720" y="5261460"/>
            <a:ext cx="6400800" cy="1068935"/>
          </a:xfrm>
        </p:spPr>
        <p:txBody>
          <a:bodyPr>
            <a:normAutofit/>
          </a:bodyPr>
          <a:lstStyle>
            <a:lvl1pPr marL="0" indent="0" algn="r">
              <a:buNone/>
              <a:defRPr sz="2600">
                <a:solidFill>
                  <a:srgbClr val="FFABC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3/24/21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39540" y="1291130"/>
            <a:ext cx="8246070" cy="610820"/>
          </a:xfrm>
        </p:spPr>
        <p:txBody>
          <a:bodyPr>
            <a:normAutofit/>
          </a:bodyPr>
          <a:lstStyle>
            <a:lvl1pPr algn="l">
              <a:defRPr sz="3600">
                <a:solidFill>
                  <a:srgbClr val="E20071"/>
                </a:solidFill>
              </a:defRPr>
            </a:lvl1pPr>
          </a:lstStyle>
          <a:p>
            <a:r>
              <a:rPr lang="en-US" dirty="0"/>
              <a:t>Click to edit Master title style</a:t>
            </a:r>
          </a:p>
        </p:txBody>
      </p:sp>
      <p:sp>
        <p:nvSpPr>
          <p:cNvPr id="3" name="Content Placeholder 2"/>
          <p:cNvSpPr>
            <a:spLocks noGrp="1"/>
          </p:cNvSpPr>
          <p:nvPr>
            <p:ph idx="1"/>
          </p:nvPr>
        </p:nvSpPr>
        <p:spPr>
          <a:xfrm>
            <a:off x="448965" y="2054655"/>
            <a:ext cx="8246070" cy="4123035"/>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1425" y="527605"/>
            <a:ext cx="6558080" cy="684885"/>
          </a:xfrm>
        </p:spPr>
        <p:txBody>
          <a:bodyPr>
            <a:normAutofit/>
          </a:bodyPr>
          <a:lstStyle>
            <a:lvl1pPr algn="l">
              <a:defRPr sz="3600">
                <a:solidFill>
                  <a:srgbClr val="E20071"/>
                </a:solidFill>
              </a:defRPr>
            </a:lvl1pPr>
          </a:lstStyle>
          <a:p>
            <a:r>
              <a:rPr lang="en-US" dirty="0"/>
              <a:t>Click to edit Master title style</a:t>
            </a:r>
          </a:p>
        </p:txBody>
      </p:sp>
      <p:sp>
        <p:nvSpPr>
          <p:cNvPr id="3" name="Content Placeholder 2"/>
          <p:cNvSpPr>
            <a:spLocks noGrp="1"/>
          </p:cNvSpPr>
          <p:nvPr>
            <p:ph idx="1"/>
          </p:nvPr>
        </p:nvSpPr>
        <p:spPr>
          <a:xfrm>
            <a:off x="2281425" y="1443835"/>
            <a:ext cx="6558080" cy="427574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3/24/21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39540" y="1291130"/>
            <a:ext cx="5939025" cy="532180"/>
          </a:xfrm>
        </p:spPr>
        <p:txBody>
          <a:bodyPr>
            <a:normAutofit/>
          </a:bodyPr>
          <a:lstStyle>
            <a:lvl1pPr algn="l">
              <a:defRPr sz="3600">
                <a:solidFill>
                  <a:srgbClr val="E20071"/>
                </a:solidFill>
              </a:defRPr>
            </a:lvl1pPr>
          </a:lstStyle>
          <a:p>
            <a:r>
              <a:rPr lang="en-US" dirty="0"/>
              <a:t>Click to edit Master title style</a:t>
            </a:r>
          </a:p>
        </p:txBody>
      </p:sp>
      <p:sp>
        <p:nvSpPr>
          <p:cNvPr id="3" name="Text Placeholder 2"/>
          <p:cNvSpPr>
            <a:spLocks noGrp="1"/>
          </p:cNvSpPr>
          <p:nvPr>
            <p:ph type="body" idx="1"/>
          </p:nvPr>
        </p:nvSpPr>
        <p:spPr>
          <a:xfrm>
            <a:off x="601670" y="2054655"/>
            <a:ext cx="3817625" cy="773424"/>
          </a:xfrm>
        </p:spPr>
        <p:txBody>
          <a:bodyPr anchor="b"/>
          <a:lstStyle>
            <a:lvl1pPr marL="0" indent="0">
              <a:buNone/>
              <a:defRPr sz="2400" b="1" baseline="0">
                <a:solidFill>
                  <a:srgbClr val="E2007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1670" y="2818180"/>
            <a:ext cx="3817625" cy="303505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877410" y="2054655"/>
            <a:ext cx="3817625" cy="773424"/>
          </a:xfrm>
        </p:spPr>
        <p:txBody>
          <a:bodyPr anchor="b"/>
          <a:lstStyle>
            <a:lvl1pPr marL="0" indent="0">
              <a:buNone/>
              <a:defRPr sz="2400" b="1">
                <a:solidFill>
                  <a:srgbClr val="E2007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877410" y="2818180"/>
            <a:ext cx="3817625" cy="303505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3/24/21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3/24/21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3/24/21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wstbus.com.hk/routes/airport-bus/route/index.aspx?intLangID=1" TargetMode="External"/><Relationship Id="rId2" Type="http://schemas.openxmlformats.org/officeDocument/2006/relationships/hyperlink" Target="https://pg.ust.hk/prospective-students/after-getting-an-offer/moving-to-hong-kong/preparing-for-your-arrival-to-hong-ko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ias.ust.hk/ias/eng/pdf/HK_Location_Map_Color.pdf"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rog-crs.ust.hk/pgcourse/2018-19/CHEM" TargetMode="External"/><Relationship Id="rId2" Type="http://schemas.openxmlformats.org/officeDocument/2006/relationships/hyperlink" Target="https://prog-crs.ust.hk/pgprog/2018-19/mphil-phd-chem" TargetMode="External"/><Relationship Id="rId1" Type="http://schemas.openxmlformats.org/officeDocument/2006/relationships/slideLayout" Target="../slideLayouts/slideLayout2.xml"/><Relationship Id="rId5" Type="http://schemas.openxmlformats.org/officeDocument/2006/relationships/hyperlink" Target="https://w5.ab.ust.hk/wcq/cgi-bin/1810/" TargetMode="External"/><Relationship Id="rId4" Type="http://schemas.openxmlformats.org/officeDocument/2006/relationships/hyperlink" Target="https://hkustconnect-my.sharepoint.com/:p:/g/personal/ywangji_connect_ust_hk/Eb16OzFyJopMoacbge1obBEB_H8058uH3dRcF3Y-rwdx3Q?e=jIwJDC"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ust.hk/hkust-campus-map/" TargetMode="External"/><Relationship Id="rId2" Type="http://schemas.openxmlformats.org/officeDocument/2006/relationships/hyperlink" Target="https://join.ust.hk/admitted/jee/Campus_Map_Color.pdf" TargetMode="External"/><Relationship Id="rId1" Type="http://schemas.openxmlformats.org/officeDocument/2006/relationships/slideLayout" Target="../slideLayouts/slideLayout2.xml"/><Relationship Id="rId6" Type="http://schemas.openxmlformats.org/officeDocument/2006/relationships/hyperlink" Target="https://pathadvisor.ust.hk/" TargetMode="External"/><Relationship Id="rId5" Type="http://schemas.openxmlformats.org/officeDocument/2006/relationships/hyperlink" Target="https://bme.ust.hk/download/UST_Lift_plan.pdf" TargetMode="External"/><Relationship Id="rId4" Type="http://schemas.openxmlformats.org/officeDocument/2006/relationships/hyperlink" Target="http://ias.ust.hk/ias/eng/pdf/campus_map_for_ias_visitors_201506.pd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library.ust.hk/"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hyperlink" Target="https://lbcone.ust.hk/floorplans/home/inde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s://cle.ust.hk/"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itsc.ust.hk/services/academic-teaching-support/facilities/computer-barn/barnb/" TargetMode="External"/><Relationship Id="rId2" Type="http://schemas.openxmlformats.org/officeDocument/2006/relationships/hyperlink" Target="https://itsc.ust.hk/services/academic-teaching-support/facilities/computer-barn/barna/" TargetMode="External"/><Relationship Id="rId1" Type="http://schemas.openxmlformats.org/officeDocument/2006/relationships/slideLayout" Target="../slideLayouts/slideLayout8.xml"/><Relationship Id="rId5" Type="http://schemas.openxmlformats.org/officeDocument/2006/relationships/hyperlink" Target="https://itsc.ust.hk/services/academic-teaching-support/facilities/virtual-barn/" TargetMode="External"/><Relationship Id="rId4" Type="http://schemas.openxmlformats.org/officeDocument/2006/relationships/hyperlink" Target="https://itsc.ust.hk/services/academic-teaching-support/facilities/computer-barn/barnc/"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itsc.ust.hk/services/academic-teaching-support/high-performance-computing/hpc2-cluster" TargetMode="External"/><Relationship Id="rId2" Type="http://schemas.openxmlformats.org/officeDocument/2006/relationships/hyperlink" Target="https://itsc.ust.hk/services/academic-teaching-support/high-performance-computing/hpc2-cluster/account/" TargetMode="External"/><Relationship Id="rId1" Type="http://schemas.openxmlformats.org/officeDocument/2006/relationships/slideLayout" Target="../slideLayouts/slideLayout8.xml"/><Relationship Id="rId4" Type="http://schemas.openxmlformats.org/officeDocument/2006/relationships/image" Target="../media/image16.tiff"/></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itsc.ust.hk/services/general-it-services/procurement-licensing/download/" TargetMode="External"/><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hyperlink" Target="https://cso.ust.hk/locations/restaurants" TargetMode="Externa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JPG"/><Relationship Id="rId2" Type="http://schemas.openxmlformats.org/officeDocument/2006/relationships/hyperlink" Target="http://sports.ust.hk/cgi-bin/index.php#&amp;panel1-1" TargetMode="External"/><Relationship Id="rId1" Type="http://schemas.openxmlformats.org/officeDocument/2006/relationships/slideLayout" Target="../slideLayouts/slideLayout8.xml"/><Relationship Id="rId6" Type="http://schemas.openxmlformats.org/officeDocument/2006/relationships/hyperlink" Target="https://sao.ust.hk/eng/detail.php?catid=14&amp;sid=116&amp;tid=221" TargetMode="External"/><Relationship Id="rId5" Type="http://schemas.openxmlformats.org/officeDocument/2006/relationships/image" Target="../media/image25.png"/><Relationship Id="rId4" Type="http://schemas.openxmlformats.org/officeDocument/2006/relationships/hyperlink" Target="https://w6.ab.ust.hk/fbs_user/html/main.htm"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cso.ust.hk/campus_hair/list"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pg.ust.hk/prospective-students/after-getting-an-offer/getting-started-at-hkust/research-postgraduate-student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piaoliuhk.com/login.php" TargetMode="External"/><Relationship Id="rId2" Type="http://schemas.openxmlformats.org/officeDocument/2006/relationships/hyperlink" Target="http://www.shadowgogo.com/index.shtml"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www.ab.ust.hk/hro/PubDoc/new_staff_guide/campus_life/medical.html" TargetMode="External"/><Relationship Id="rId2" Type="http://schemas.openxmlformats.org/officeDocument/2006/relationships/hyperlink" Target="http://www.ab.ust.hk/hseo/Clinic/clinic.htm" TargetMode="External"/><Relationship Id="rId1" Type="http://schemas.openxmlformats.org/officeDocument/2006/relationships/slideLayout" Target="../slideLayouts/slideLayout8.xml"/><Relationship Id="rId4" Type="http://schemas.openxmlformats.org/officeDocument/2006/relationships/hyperlink" Target="https://cso.ust.hk/mail/pos_ctr"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repository.ust.hk/ir/sp" TargetMode="External"/><Relationship Id="rId13" Type="http://schemas.openxmlformats.org/officeDocument/2006/relationships/hyperlink" Target="https://www.ab.ust.hk/as/as_admin_serv.htm" TargetMode="External"/><Relationship Id="rId3" Type="http://schemas.openxmlformats.org/officeDocument/2006/relationships/hyperlink" Target="https://pathadvisor.ust.hk/" TargetMode="External"/><Relationship Id="rId7" Type="http://schemas.openxmlformats.org/officeDocument/2006/relationships/hyperlink" Target="https://lbezone.ust.hk/rse/electronic-theses" TargetMode="External"/><Relationship Id="rId12" Type="http://schemas.openxmlformats.org/officeDocument/2006/relationships/hyperlink" Target="https://prog-crs.ust.hk/pgprog/2018-19/mphil-phd-chem" TargetMode="External"/><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hyperlink" Target="http://library.ust.hk/collections-resources/databases/all-databases/" TargetMode="External"/><Relationship Id="rId11" Type="http://schemas.openxmlformats.org/officeDocument/2006/relationships/hyperlink" Target="https://w5.ab.ust.hk/wcq/cgi-bin/1810/" TargetMode="External"/><Relationship Id="rId5" Type="http://schemas.openxmlformats.org/officeDocument/2006/relationships/hyperlink" Target="https://lbcone.ust.hk/floorplans/home/index" TargetMode="External"/><Relationship Id="rId15" Type="http://schemas.openxmlformats.org/officeDocument/2006/relationships/hyperlink" Target="https://w6.ab.ust.hk/fbs_user/bin2/main" TargetMode="External"/><Relationship Id="rId10" Type="http://schemas.openxmlformats.org/officeDocument/2006/relationships/hyperlink" Target="https://w5.ab.ust.hk/wex/cgi-bin/1730/" TargetMode="External"/><Relationship Id="rId4" Type="http://schemas.openxmlformats.org/officeDocument/2006/relationships/hyperlink" Target="http://library.ust.hk/" TargetMode="External"/><Relationship Id="rId9" Type="http://schemas.openxmlformats.org/officeDocument/2006/relationships/hyperlink" Target="https://facultyprofiles.ust.hk/facultylisting.php" TargetMode="External"/><Relationship Id="rId14" Type="http://schemas.openxmlformats.org/officeDocument/2006/relationships/hyperlink" Target="http://www.ab.ust.hk/hseo/Clinic/clinic.htm"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www.oasistrek.com/trail.php" TargetMode="External"/><Relationship Id="rId2" Type="http://schemas.openxmlformats.org/officeDocument/2006/relationships/hyperlink" Target="http://www.hike.hk/" TargetMode="External"/><Relationship Id="rId1" Type="http://schemas.openxmlformats.org/officeDocument/2006/relationships/slideLayout" Target="../slideLayouts/slideLayout8.xml"/><Relationship Id="rId4" Type="http://schemas.openxmlformats.org/officeDocument/2006/relationships/image" Target="../media/image30.tiff"/></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8.xml"/><Relationship Id="rId4" Type="http://schemas.openxmlformats.org/officeDocument/2006/relationships/image" Target="../media/image33.jpg"/></Relationships>
</file>

<file path=ppt/slides/_rels/slide38.xml.rels><?xml version="1.0" encoding="UTF-8" standalone="yes"?>
<Relationships xmlns="http://schemas.openxmlformats.org/package/2006/relationships"><Relationship Id="rId3" Type="http://schemas.openxmlformats.org/officeDocument/2006/relationships/hyperlink" Target="http://shrl.ust.hk/eng/detail.php?catid=2&amp;sid=16" TargetMode="External"/><Relationship Id="rId2" Type="http://schemas.openxmlformats.org/officeDocument/2006/relationships/hyperlink" Target="https://mp.weixin.qq.com/s/IXxiJ4zFPyuNZdggRjg3aQ" TargetMode="Externa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msss.ust.hk/forum/forumdisplay.php?fid=2"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cso.ust.hk/tran/stud_sh_b" TargetMode="External"/><Relationship Id="rId2" Type="http://schemas.openxmlformats.org/officeDocument/2006/relationships/hyperlink" Target="https://www.td.gov.hk/en/transport_in_hong_kong/public_transport/index.html" TargetMode="Externa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pg.ust.hk/prospective-students/after-getting-an-offer/applying-for-student-visa"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www.ha.org.hk/visitor/ha_visitor_index.asp?Content_ID=101326&amp;Lang=CHIGB&amp;Dimension=100&amp;Parent_ID=10084&amp;Ver=HTML"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www.ha.org.hk/visitor/ha_visitor_index.asp?Content_ID=235504&amp;Lang=ENG&amp;Dimension=100&amp;Parent_ID=10051&amp;Ver=HTML" TargetMode="External"/><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hyperlink" Target="https://www.ha.org.hk/visitor/ha_visitor_index.asp?Content_ID=10036&amp;Lang=CHIB5&amp;Dimension=100&amp;Ver=HTML" TargetMode="External"/><Relationship Id="rId4" Type="http://schemas.openxmlformats.org/officeDocument/2006/relationships/hyperlink" Target="https://www.dh.gov.hk/tc_chi/main/main_orphf/list_ph.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hrl.ust.hk/eng/detail.php?catid=3&amp;sid=19&amp;tid=7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hyperlink" Target="http://shrl.ust.hk/eng/hall_detail.php?cid=45" TargetMode="External"/><Relationship Id="rId5" Type="http://schemas.openxmlformats.org/officeDocument/2006/relationships/image" Target="../media/image7.tif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2" Type="http://schemas.openxmlformats.org/officeDocument/2006/relationships/hyperlink" Target="https://myaccount.ust.hk/ams/commonConsole/acctActiva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39540" y="1291130"/>
            <a:ext cx="6108200" cy="1527050"/>
          </a:xfrm>
        </p:spPr>
        <p:txBody>
          <a:bodyPr>
            <a:normAutofit/>
          </a:bodyPr>
          <a:lstStyle/>
          <a:p>
            <a:r>
              <a:rPr lang="en-US" dirty="0"/>
              <a:t>Group Handbook</a:t>
            </a:r>
          </a:p>
        </p:txBody>
      </p:sp>
      <p:sp>
        <p:nvSpPr>
          <p:cNvPr id="3" name="Subtitle 2"/>
          <p:cNvSpPr>
            <a:spLocks noGrp="1"/>
          </p:cNvSpPr>
          <p:nvPr>
            <p:ph type="subTitle" idx="1"/>
          </p:nvPr>
        </p:nvSpPr>
        <p:spPr>
          <a:xfrm>
            <a:off x="2497540" y="5414165"/>
            <a:ext cx="6400800" cy="1068935"/>
          </a:xfrm>
        </p:spPr>
        <p:txBody>
          <a:bodyPr>
            <a:normAutofit fontScale="92500"/>
          </a:bodyPr>
          <a:lstStyle/>
          <a:p>
            <a:r>
              <a:rPr lang="en-US" dirty="0"/>
              <a:t>Department of Chemistry</a:t>
            </a:r>
          </a:p>
          <a:p>
            <a:r>
              <a:rPr lang="en-US" dirty="0"/>
              <a:t>Hong Kong University of Science and Technology</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2F75A6-893F-954C-B85B-3ABF2676367E}"/>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1.4 Prepare for Arrival in HK</a:t>
            </a:r>
          </a:p>
        </p:txBody>
      </p:sp>
      <p:sp>
        <p:nvSpPr>
          <p:cNvPr id="5" name="TextBox 4">
            <a:extLst>
              <a:ext uri="{FF2B5EF4-FFF2-40B4-BE49-F238E27FC236}">
                <a16:creationId xmlns:a16="http://schemas.microsoft.com/office/drawing/2014/main" id="{272F91C4-9F9C-4C45-9FED-4EF8F715B04D}"/>
              </a:ext>
            </a:extLst>
          </p:cNvPr>
          <p:cNvSpPr txBox="1"/>
          <p:nvPr/>
        </p:nvSpPr>
        <p:spPr>
          <a:xfrm>
            <a:off x="448963" y="806970"/>
            <a:ext cx="8093365" cy="3693319"/>
          </a:xfrm>
          <a:prstGeom prst="rect">
            <a:avLst/>
          </a:prstGeom>
          <a:noFill/>
        </p:spPr>
        <p:txBody>
          <a:bodyPr wrap="square" rtlCol="0">
            <a:spAutoFit/>
          </a:bodyPr>
          <a:lstStyle/>
          <a:p>
            <a:pPr marL="285750" indent="-285750">
              <a:buClr>
                <a:srgbClr val="7030A0"/>
              </a:buClr>
              <a:buFont typeface="Wingdings" pitchFamily="2" charset="2"/>
              <a:buChar char="§"/>
            </a:pPr>
            <a:r>
              <a:rPr lang="en-US" dirty="0"/>
              <a:t>Don’t miss out the program registration, ELPA test and orientation events. Confirm the accommodation check-in date and come!</a:t>
            </a:r>
          </a:p>
          <a:p>
            <a:pPr marL="285750" indent="-285750">
              <a:buClr>
                <a:srgbClr val="7030A0"/>
              </a:buClr>
              <a:buFont typeface="Wingdings" pitchFamily="2" charset="2"/>
              <a:buChar char="§"/>
            </a:pPr>
            <a:endParaRPr lang="en-US" dirty="0"/>
          </a:p>
          <a:p>
            <a:pPr marL="285750" indent="-285750">
              <a:buClr>
                <a:srgbClr val="7030A0"/>
              </a:buClr>
              <a:buFont typeface="Wingdings" pitchFamily="2" charset="2"/>
              <a:buChar char="§"/>
            </a:pPr>
            <a:r>
              <a:rPr lang="en-US" dirty="0"/>
              <a:t>Packing List</a:t>
            </a:r>
          </a:p>
          <a:p>
            <a:pPr marL="742950" lvl="1" indent="-285750">
              <a:buClr>
                <a:srgbClr val="7030A0"/>
              </a:buClr>
              <a:buFont typeface="Wingdings" pitchFamily="2" charset="2"/>
              <a:buChar char="§"/>
            </a:pPr>
            <a:r>
              <a:rPr lang="en-US" dirty="0">
                <a:hlinkClick r:id="rId2"/>
              </a:rPr>
              <a:t>Click here</a:t>
            </a:r>
            <a:r>
              <a:rPr lang="en-US" dirty="0"/>
              <a:t> for the full lists</a:t>
            </a:r>
          </a:p>
          <a:p>
            <a:pPr marL="742950" lvl="1" indent="-285750">
              <a:buClr>
                <a:srgbClr val="7030A0"/>
              </a:buClr>
              <a:buFont typeface="Wingdings" pitchFamily="2" charset="2"/>
              <a:buChar char="§"/>
            </a:pPr>
            <a:r>
              <a:rPr lang="en-US" dirty="0"/>
              <a:t>Documents</a:t>
            </a:r>
          </a:p>
          <a:p>
            <a:pPr marL="1200150" lvl="2" indent="-285750">
              <a:buClr>
                <a:srgbClr val="7030A0"/>
              </a:buClr>
              <a:buFont typeface="Wingdings" pitchFamily="2" charset="2"/>
              <a:buChar char="§"/>
            </a:pPr>
            <a:r>
              <a:rPr lang="en-US" dirty="0"/>
              <a:t>Passport/EEP, student VISA, offer letter, … </a:t>
            </a:r>
          </a:p>
          <a:p>
            <a:pPr marL="742950" lvl="1" indent="-285750">
              <a:buClr>
                <a:srgbClr val="7030A0"/>
              </a:buClr>
              <a:buFont typeface="Wingdings" pitchFamily="2" charset="2"/>
              <a:buChar char="§"/>
            </a:pPr>
            <a:r>
              <a:rPr lang="en-US" dirty="0"/>
              <a:t>Funds</a:t>
            </a:r>
          </a:p>
          <a:p>
            <a:pPr marL="1200150" lvl="2" indent="-285750">
              <a:buClr>
                <a:srgbClr val="7030A0"/>
              </a:buClr>
              <a:buFont typeface="Wingdings" pitchFamily="2" charset="2"/>
              <a:buChar char="§"/>
            </a:pPr>
            <a:r>
              <a:rPr lang="en-US" dirty="0"/>
              <a:t>Take some cash to survive the time without local bank cards</a:t>
            </a:r>
          </a:p>
          <a:p>
            <a:pPr marL="742950" lvl="1" indent="-285750">
              <a:buClr>
                <a:srgbClr val="7030A0"/>
              </a:buClr>
              <a:buFont typeface="Wingdings" pitchFamily="2" charset="2"/>
              <a:buChar char="§"/>
            </a:pPr>
            <a:r>
              <a:rPr lang="en-US" dirty="0"/>
              <a:t>Other Personal Belongings and Items</a:t>
            </a:r>
          </a:p>
          <a:p>
            <a:pPr marL="1200150" lvl="2" indent="-285750">
              <a:buClr>
                <a:srgbClr val="7030A0"/>
              </a:buClr>
              <a:buFont typeface="Wingdings" pitchFamily="2" charset="2"/>
              <a:buChar char="§"/>
            </a:pPr>
            <a:r>
              <a:rPr lang="en-US" dirty="0"/>
              <a:t>Take care of the weather, adaptors, … </a:t>
            </a:r>
          </a:p>
          <a:p>
            <a:pPr marL="285750" indent="-285750">
              <a:buClr>
                <a:srgbClr val="7030A0"/>
              </a:buClr>
              <a:buFont typeface="Wingdings" pitchFamily="2" charset="2"/>
              <a:buChar char="§"/>
            </a:pPr>
            <a:endParaRPr lang="en-US" dirty="0"/>
          </a:p>
          <a:p>
            <a:pPr marL="285750" indent="-285750">
              <a:buClr>
                <a:srgbClr val="7030A0"/>
              </a:buClr>
              <a:buFont typeface="Wingdings" pitchFamily="2" charset="2"/>
              <a:buChar char="§"/>
            </a:pPr>
            <a:r>
              <a:rPr lang="en-US" dirty="0"/>
              <a:t>From HK airport to HKUST</a:t>
            </a:r>
          </a:p>
        </p:txBody>
      </p:sp>
      <p:graphicFrame>
        <p:nvGraphicFramePr>
          <p:cNvPr id="6" name="Table 5">
            <a:extLst>
              <a:ext uri="{FF2B5EF4-FFF2-40B4-BE49-F238E27FC236}">
                <a16:creationId xmlns:a16="http://schemas.microsoft.com/office/drawing/2014/main" id="{A73D9E06-F916-3C42-B507-89901CFB941B}"/>
              </a:ext>
            </a:extLst>
          </p:cNvPr>
          <p:cNvGraphicFramePr>
            <a:graphicFrameLocks noGrp="1"/>
          </p:cNvGraphicFramePr>
          <p:nvPr>
            <p:extLst>
              <p:ext uri="{D42A27DB-BD31-4B8C-83A1-F6EECF244321}">
                <p14:modId xmlns:p14="http://schemas.microsoft.com/office/powerpoint/2010/main" val="1282273484"/>
              </p:ext>
            </p:extLst>
          </p:nvPr>
        </p:nvGraphicFramePr>
        <p:xfrm>
          <a:off x="754375" y="4483169"/>
          <a:ext cx="7632000" cy="2078034"/>
        </p:xfrm>
        <a:graphic>
          <a:graphicData uri="http://schemas.openxmlformats.org/drawingml/2006/table">
            <a:tbl>
              <a:tblPr firstRow="1" bandRow="1">
                <a:tableStyleId>{17292A2E-F333-43FB-9621-5CBBE7FDCDCB}</a:tableStyleId>
              </a:tblPr>
              <a:tblGrid>
                <a:gridCol w="5436000">
                  <a:extLst>
                    <a:ext uri="{9D8B030D-6E8A-4147-A177-3AD203B41FA5}">
                      <a16:colId xmlns:a16="http://schemas.microsoft.com/office/drawing/2014/main" val="3640696791"/>
                    </a:ext>
                  </a:extLst>
                </a:gridCol>
                <a:gridCol w="1080000">
                  <a:extLst>
                    <a:ext uri="{9D8B030D-6E8A-4147-A177-3AD203B41FA5}">
                      <a16:colId xmlns:a16="http://schemas.microsoft.com/office/drawing/2014/main" val="1728360607"/>
                    </a:ext>
                  </a:extLst>
                </a:gridCol>
                <a:gridCol w="1116000">
                  <a:extLst>
                    <a:ext uri="{9D8B030D-6E8A-4147-A177-3AD203B41FA5}">
                      <a16:colId xmlns:a16="http://schemas.microsoft.com/office/drawing/2014/main" val="3599547827"/>
                    </a:ext>
                  </a:extLst>
                </a:gridCol>
              </a:tblGrid>
              <a:tr h="413978">
                <a:tc>
                  <a:txBody>
                    <a:bodyPr/>
                    <a:lstStyle/>
                    <a:p>
                      <a:pPr algn="ctr"/>
                      <a:r>
                        <a:rPr lang="en-US" sz="1600" dirty="0"/>
                        <a:t>Options</a:t>
                      </a:r>
                    </a:p>
                  </a:txBody>
                  <a:tcPr anchor="ctr"/>
                </a:tc>
                <a:tc>
                  <a:txBody>
                    <a:bodyPr/>
                    <a:lstStyle/>
                    <a:p>
                      <a:pPr algn="ctr"/>
                      <a:r>
                        <a:rPr lang="en-US" sz="1600" dirty="0"/>
                        <a:t>Estimated Time</a:t>
                      </a:r>
                    </a:p>
                  </a:txBody>
                  <a:tcPr anchor="ctr"/>
                </a:tc>
                <a:tc>
                  <a:txBody>
                    <a:bodyPr/>
                    <a:lstStyle/>
                    <a:p>
                      <a:pPr algn="ctr"/>
                      <a:r>
                        <a:rPr lang="en-US" sz="1600" dirty="0"/>
                        <a:t>Estimated Cost</a:t>
                      </a:r>
                    </a:p>
                  </a:txBody>
                  <a:tcPr anchor="ctr"/>
                </a:tc>
                <a:extLst>
                  <a:ext uri="{0D108BD9-81ED-4DB2-BD59-A6C34878D82A}">
                    <a16:rowId xmlns:a16="http://schemas.microsoft.com/office/drawing/2014/main" val="490232550"/>
                  </a:ext>
                </a:extLst>
              </a:tr>
              <a:tr h="317308">
                <a:tc>
                  <a:txBody>
                    <a:bodyPr/>
                    <a:lstStyle/>
                    <a:p>
                      <a:pPr algn="l"/>
                      <a:r>
                        <a:rPr lang="en-US" sz="1600" kern="1200" dirty="0">
                          <a:effectLst/>
                        </a:rPr>
                        <a:t>Red taxi (Hong Kong International Airport -&gt; HKUST)</a:t>
                      </a:r>
                      <a:endParaRPr lang="en-US" sz="1600" dirty="0"/>
                    </a:p>
                  </a:txBody>
                  <a:tcPr anchor="ctr"/>
                </a:tc>
                <a:tc>
                  <a:txBody>
                    <a:bodyPr/>
                    <a:lstStyle/>
                    <a:p>
                      <a:pPr algn="ctr"/>
                      <a:r>
                        <a:rPr lang="en-US" sz="1600" dirty="0"/>
                        <a:t>45 mins</a:t>
                      </a:r>
                    </a:p>
                  </a:txBody>
                  <a:tcPr anchor="ctr"/>
                </a:tc>
                <a:tc>
                  <a:txBody>
                    <a:bodyPr/>
                    <a:lstStyle/>
                    <a:p>
                      <a:pPr algn="ctr"/>
                      <a:r>
                        <a:rPr lang="en-US" sz="1600" dirty="0"/>
                        <a:t> 360 HK$</a:t>
                      </a:r>
                    </a:p>
                  </a:txBody>
                  <a:tcPr anchor="ctr"/>
                </a:tc>
                <a:extLst>
                  <a:ext uri="{0D108BD9-81ED-4DB2-BD59-A6C34878D82A}">
                    <a16:rowId xmlns:a16="http://schemas.microsoft.com/office/drawing/2014/main" val="2827477023"/>
                  </a:ext>
                </a:extLst>
              </a:tr>
              <a:tr h="516660">
                <a:tc>
                  <a:txBody>
                    <a:bodyPr/>
                    <a:lstStyle/>
                    <a:p>
                      <a:pPr algn="l"/>
                      <a:r>
                        <a:rPr lang="en-US" sz="1600" kern="1200" dirty="0">
                          <a:effectLst/>
                        </a:rPr>
                        <a:t>Airport Express (Hong Kong International Airport -&gt; Kowloon Station) + Red taxi (Kowloon Station -&gt; HKUST)</a:t>
                      </a:r>
                      <a:endParaRPr lang="en-US" sz="1600" dirty="0"/>
                    </a:p>
                  </a:txBody>
                  <a:tcPr anchor="ctr"/>
                </a:tc>
                <a:tc>
                  <a:txBody>
                    <a:bodyPr/>
                    <a:lstStyle/>
                    <a:p>
                      <a:pPr algn="ctr"/>
                      <a:r>
                        <a:rPr lang="en-US" sz="1600" dirty="0"/>
                        <a:t>25+30</a:t>
                      </a:r>
                    </a:p>
                    <a:p>
                      <a:pPr algn="ctr"/>
                      <a:r>
                        <a:rPr lang="en-US" sz="1600" dirty="0"/>
                        <a:t>=55 mins</a:t>
                      </a:r>
                    </a:p>
                  </a:txBody>
                  <a:tcPr anchor="ctr"/>
                </a:tc>
                <a:tc>
                  <a:txBody>
                    <a:bodyPr/>
                    <a:lstStyle/>
                    <a:p>
                      <a:pPr algn="ctr"/>
                      <a:r>
                        <a:rPr lang="en-US" sz="1600" dirty="0"/>
                        <a:t>105+220</a:t>
                      </a:r>
                    </a:p>
                    <a:p>
                      <a:pPr algn="ctr"/>
                      <a:r>
                        <a:rPr lang="en-US" sz="1600" dirty="0"/>
                        <a:t>=325HK$</a:t>
                      </a:r>
                    </a:p>
                  </a:txBody>
                  <a:tcPr anchor="ctr"/>
                </a:tc>
                <a:extLst>
                  <a:ext uri="{0D108BD9-81ED-4DB2-BD59-A6C34878D82A}">
                    <a16:rowId xmlns:a16="http://schemas.microsoft.com/office/drawing/2014/main" val="1545112441"/>
                  </a:ext>
                </a:extLst>
              </a:tr>
              <a:tr h="584514">
                <a:tc>
                  <a:txBody>
                    <a:bodyPr/>
                    <a:lstStyle/>
                    <a:p>
                      <a:pPr algn="l"/>
                      <a:r>
                        <a:rPr lang="en-US" sz="1600" kern="1200" dirty="0">
                          <a:effectLst/>
                        </a:rPr>
                        <a:t>Bus Number </a:t>
                      </a:r>
                      <a:r>
                        <a:rPr lang="en-US" sz="1600" u="none" strike="noStrike" kern="1200" dirty="0">
                          <a:effectLst/>
                          <a:hlinkClick r:id="rId3"/>
                        </a:rPr>
                        <a:t>A29</a:t>
                      </a:r>
                      <a:r>
                        <a:rPr lang="en-US" sz="1600" kern="1200" dirty="0">
                          <a:effectLst/>
                        </a:rPr>
                        <a:t> (Hong Kong International Airport -&gt; Po Lam) + </a:t>
                      </a:r>
                    </a:p>
                    <a:p>
                      <a:pPr algn="l"/>
                      <a:r>
                        <a:rPr lang="en-US" sz="1600" kern="1200" dirty="0">
                          <a:effectLst/>
                        </a:rPr>
                        <a:t>Taxi (Red or Green) or Bus Number 91M（Po Lam -&gt; HKUST)</a:t>
                      </a:r>
                      <a:endParaRPr lang="en-US" sz="1600" dirty="0"/>
                    </a:p>
                  </a:txBody>
                  <a:tcPr anchor="ctr"/>
                </a:tc>
                <a:tc>
                  <a:txBody>
                    <a:bodyPr/>
                    <a:lstStyle/>
                    <a:p>
                      <a:pPr algn="ctr"/>
                      <a:r>
                        <a:rPr lang="en-US" sz="1600" dirty="0"/>
                        <a:t>100+15</a:t>
                      </a:r>
                    </a:p>
                    <a:p>
                      <a:pPr algn="ctr"/>
                      <a:r>
                        <a:rPr lang="en-US" sz="1600" dirty="0"/>
                        <a:t>=115mins</a:t>
                      </a:r>
                    </a:p>
                  </a:txBody>
                  <a:tcPr anchor="ctr"/>
                </a:tc>
                <a:tc>
                  <a:txBody>
                    <a:bodyPr/>
                    <a:lstStyle/>
                    <a:p>
                      <a:pPr algn="ctr"/>
                      <a:r>
                        <a:rPr lang="en-US" sz="1600" dirty="0"/>
                        <a:t>42+65</a:t>
                      </a:r>
                    </a:p>
                    <a:p>
                      <a:pPr algn="ctr"/>
                      <a:r>
                        <a:rPr lang="en-US" sz="1600" dirty="0"/>
                        <a:t>=107 HK$</a:t>
                      </a:r>
                    </a:p>
                  </a:txBody>
                  <a:tcPr anchor="ctr"/>
                </a:tc>
                <a:extLst>
                  <a:ext uri="{0D108BD9-81ED-4DB2-BD59-A6C34878D82A}">
                    <a16:rowId xmlns:a16="http://schemas.microsoft.com/office/drawing/2014/main" val="1685095265"/>
                  </a:ext>
                </a:extLst>
              </a:tr>
            </a:tbl>
          </a:graphicData>
        </a:graphic>
      </p:graphicFrame>
    </p:spTree>
    <p:extLst>
      <p:ext uri="{BB962C8B-B14F-4D97-AF65-F5344CB8AC3E}">
        <p14:creationId xmlns:p14="http://schemas.microsoft.com/office/powerpoint/2010/main" val="2371871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7A64D2-3889-A346-88FA-230C2D96A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32" y="680310"/>
            <a:ext cx="8257027" cy="5863998"/>
          </a:xfrm>
          <a:prstGeom prst="rect">
            <a:avLst/>
          </a:prstGeom>
        </p:spPr>
      </p:pic>
      <p:sp>
        <p:nvSpPr>
          <p:cNvPr id="4" name="TextBox 3">
            <a:extLst>
              <a:ext uri="{FF2B5EF4-FFF2-40B4-BE49-F238E27FC236}">
                <a16:creationId xmlns:a16="http://schemas.microsoft.com/office/drawing/2014/main" id="{71C78710-72DF-1842-9743-605F1B9F8C9C}"/>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1.4 Prepare for Arrival in HK</a:t>
            </a:r>
          </a:p>
        </p:txBody>
      </p:sp>
      <p:sp>
        <p:nvSpPr>
          <p:cNvPr id="8" name="TextBox 7">
            <a:extLst>
              <a:ext uri="{FF2B5EF4-FFF2-40B4-BE49-F238E27FC236}">
                <a16:creationId xmlns:a16="http://schemas.microsoft.com/office/drawing/2014/main" id="{D2A04057-05E2-A74E-8C35-45FF26BE1611}"/>
              </a:ext>
            </a:extLst>
          </p:cNvPr>
          <p:cNvSpPr txBox="1"/>
          <p:nvPr/>
        </p:nvSpPr>
        <p:spPr>
          <a:xfrm>
            <a:off x="3044950" y="6544308"/>
            <a:ext cx="2519636" cy="305410"/>
          </a:xfrm>
          <a:prstGeom prst="rect">
            <a:avLst/>
          </a:prstGeom>
          <a:noFill/>
        </p:spPr>
        <p:txBody>
          <a:bodyPr wrap="square" rtlCol="0">
            <a:spAutoFit/>
          </a:bodyPr>
          <a:lstStyle/>
          <a:p>
            <a:r>
              <a:rPr lang="en-US" sz="1400" dirty="0">
                <a:solidFill>
                  <a:schemeClr val="bg1">
                    <a:lumMod val="50000"/>
                  </a:schemeClr>
                </a:solidFill>
                <a:hlinkClick r:id="rId3">
                  <a:extLst>
                    <a:ext uri="{A12FA001-AC4F-418D-AE19-62706E023703}">
                      <ahyp:hlinkClr xmlns:ahyp="http://schemas.microsoft.com/office/drawing/2018/hyperlinkcolor" val="tx"/>
                    </a:ext>
                  </a:extLst>
                </a:hlinkClick>
              </a:rPr>
              <a:t>Click here to download the map</a:t>
            </a:r>
            <a:endParaRPr lang="en-US" sz="1400" dirty="0">
              <a:solidFill>
                <a:schemeClr val="bg1">
                  <a:lumMod val="50000"/>
                </a:schemeClr>
              </a:solidFill>
            </a:endParaRPr>
          </a:p>
        </p:txBody>
      </p:sp>
    </p:spTree>
    <p:extLst>
      <p:ext uri="{BB962C8B-B14F-4D97-AF65-F5344CB8AC3E}">
        <p14:creationId xmlns:p14="http://schemas.microsoft.com/office/powerpoint/2010/main" val="2195071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D5C405-30A2-3F4F-A247-92E5901C7405}"/>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1.5 Complete Program Registration</a:t>
            </a:r>
          </a:p>
        </p:txBody>
      </p:sp>
      <p:sp>
        <p:nvSpPr>
          <p:cNvPr id="5" name="TextBox 4">
            <a:extLst>
              <a:ext uri="{FF2B5EF4-FFF2-40B4-BE49-F238E27FC236}">
                <a16:creationId xmlns:a16="http://schemas.microsoft.com/office/drawing/2014/main" id="{E571097F-C5C9-954D-862C-3C99958ECCD9}"/>
              </a:ext>
            </a:extLst>
          </p:cNvPr>
          <p:cNvSpPr txBox="1"/>
          <p:nvPr/>
        </p:nvSpPr>
        <p:spPr>
          <a:xfrm>
            <a:off x="438227" y="1443835"/>
            <a:ext cx="8389625" cy="4401205"/>
          </a:xfrm>
          <a:prstGeom prst="rect">
            <a:avLst/>
          </a:prstGeom>
          <a:noFill/>
        </p:spPr>
        <p:txBody>
          <a:bodyPr wrap="square" rtlCol="0">
            <a:spAutoFit/>
          </a:bodyPr>
          <a:lstStyle/>
          <a:p>
            <a:pPr marL="285750" indent="-285750">
              <a:buClr>
                <a:srgbClr val="7030A0"/>
              </a:buClr>
              <a:buFont typeface="Wingdings" pitchFamily="2" charset="2"/>
              <a:buChar char="§"/>
            </a:pPr>
            <a:r>
              <a:rPr lang="en-US" sz="2000" dirty="0"/>
              <a:t>After sending the required documents to HKUST (normally transcripts), you will receive an email notification inviting you to register on your program of study.</a:t>
            </a:r>
          </a:p>
          <a:p>
            <a:pPr marL="285750" indent="-285750">
              <a:buClr>
                <a:srgbClr val="7030A0"/>
              </a:buClr>
              <a:buFont typeface="Wingdings" pitchFamily="2" charset="2"/>
              <a:buChar char="§"/>
            </a:pPr>
            <a:endParaRPr lang="en-US" sz="2000" dirty="0"/>
          </a:p>
          <a:p>
            <a:pPr marL="285750" indent="-285750">
              <a:buClr>
                <a:srgbClr val="7030A0"/>
              </a:buClr>
              <a:buFont typeface="Wingdings" pitchFamily="2" charset="2"/>
              <a:buChar char="§"/>
            </a:pPr>
            <a:r>
              <a:rPr lang="en-US" sz="2000" dirty="0"/>
              <a:t>The sample email has been put in the next slide.</a:t>
            </a:r>
          </a:p>
          <a:p>
            <a:pPr marL="285750" indent="-285750">
              <a:buClr>
                <a:srgbClr val="7030A0"/>
              </a:buClr>
              <a:buFont typeface="Wingdings" pitchFamily="2" charset="2"/>
              <a:buChar char="§"/>
            </a:pPr>
            <a:endParaRPr lang="en-US" sz="2000" dirty="0"/>
          </a:p>
          <a:p>
            <a:pPr marL="285750" indent="-285750">
              <a:buClr>
                <a:srgbClr val="7030A0"/>
              </a:buClr>
              <a:buFont typeface="Wingdings" pitchFamily="2" charset="2"/>
              <a:buChar char="§"/>
            </a:pPr>
            <a:r>
              <a:rPr lang="en-US" sz="2000" dirty="0"/>
              <a:t>What you need to do before that</a:t>
            </a:r>
          </a:p>
          <a:p>
            <a:pPr marL="742950" lvl="1" indent="-285750">
              <a:buClr>
                <a:srgbClr val="7030A0"/>
              </a:buClr>
              <a:buFont typeface="Wingdings" pitchFamily="2" charset="2"/>
              <a:buChar char="§"/>
            </a:pPr>
            <a:r>
              <a:rPr lang="en-US" sz="2000" dirty="0"/>
              <a:t>Check the date and make sure you flight schedule is suitable. </a:t>
            </a:r>
          </a:p>
          <a:p>
            <a:pPr marL="742950" lvl="1" indent="-285750">
              <a:buClr>
                <a:srgbClr val="7030A0"/>
              </a:buClr>
              <a:buFont typeface="Wingdings" pitchFamily="2" charset="2"/>
              <a:buChar char="§"/>
            </a:pPr>
            <a:r>
              <a:rPr lang="en-US" sz="2000" dirty="0"/>
              <a:t>Activate your ITSC account (see 1.3 for details)</a:t>
            </a:r>
          </a:p>
          <a:p>
            <a:pPr marL="742950" lvl="1" indent="-285750">
              <a:buClr>
                <a:srgbClr val="7030A0"/>
              </a:buClr>
              <a:buFont typeface="Wingdings" pitchFamily="2" charset="2"/>
              <a:buChar char="§"/>
            </a:pPr>
            <a:r>
              <a:rPr lang="en-US" sz="2000" dirty="0"/>
              <a:t>Complete the Online registration form and upload your photo</a:t>
            </a:r>
          </a:p>
          <a:p>
            <a:pPr marL="1200150" lvl="2" indent="-285750">
              <a:buClr>
                <a:srgbClr val="7030A0"/>
              </a:buClr>
              <a:buFont typeface="Wingdings" pitchFamily="2" charset="2"/>
              <a:buChar char="§"/>
            </a:pPr>
            <a:r>
              <a:rPr lang="en-US" sz="2000" dirty="0"/>
              <a:t>If you don’t do that, you are required to take a photo on the day you register.</a:t>
            </a:r>
          </a:p>
          <a:p>
            <a:pPr marL="1200150" lvl="2" indent="-285750">
              <a:buClr>
                <a:srgbClr val="7030A0"/>
              </a:buClr>
              <a:buFont typeface="Wingdings" pitchFamily="2" charset="2"/>
              <a:buChar char="§"/>
            </a:pPr>
            <a:r>
              <a:rPr lang="en-US" sz="2000" dirty="0"/>
              <a:t>It’s worthy to prepare a nice photo!</a:t>
            </a:r>
          </a:p>
          <a:p>
            <a:pPr marL="742950" lvl="1" indent="-285750">
              <a:buClr>
                <a:srgbClr val="7030A0"/>
              </a:buClr>
              <a:buFont typeface="Wingdings" pitchFamily="2" charset="2"/>
              <a:buChar char="§"/>
            </a:pPr>
            <a:endParaRPr lang="en-US" sz="2000" dirty="0"/>
          </a:p>
        </p:txBody>
      </p:sp>
    </p:spTree>
    <p:extLst>
      <p:ext uri="{BB962C8B-B14F-4D97-AF65-F5344CB8AC3E}">
        <p14:creationId xmlns:p14="http://schemas.microsoft.com/office/powerpoint/2010/main" val="155402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D7500B-993E-7148-8F2C-2F70EB143008}"/>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1.5 Complete Program Registration</a:t>
            </a:r>
          </a:p>
        </p:txBody>
      </p:sp>
      <p:pic>
        <p:nvPicPr>
          <p:cNvPr id="6" name="Picture 5">
            <a:extLst>
              <a:ext uri="{FF2B5EF4-FFF2-40B4-BE49-F238E27FC236}">
                <a16:creationId xmlns:a16="http://schemas.microsoft.com/office/drawing/2014/main" id="{37215BDE-2CD6-FD40-AF0F-75E08601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658" y="825110"/>
            <a:ext cx="6617975" cy="5897651"/>
          </a:xfrm>
          <a:prstGeom prst="rect">
            <a:avLst/>
          </a:prstGeom>
        </p:spPr>
      </p:pic>
    </p:spTree>
    <p:extLst>
      <p:ext uri="{BB962C8B-B14F-4D97-AF65-F5344CB8AC3E}">
        <p14:creationId xmlns:p14="http://schemas.microsoft.com/office/powerpoint/2010/main" val="3219177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C9BD60-9D13-E041-99A5-F4557C1A7C5E}"/>
              </a:ext>
            </a:extLst>
          </p:cNvPr>
          <p:cNvSpPr txBox="1"/>
          <p:nvPr/>
        </p:nvSpPr>
        <p:spPr>
          <a:xfrm>
            <a:off x="143554" y="222195"/>
            <a:ext cx="8704185" cy="1077218"/>
          </a:xfrm>
          <a:prstGeom prst="rect">
            <a:avLst/>
          </a:prstGeom>
          <a:noFill/>
        </p:spPr>
        <p:txBody>
          <a:bodyPr wrap="square" rtlCol="0">
            <a:spAutoFit/>
          </a:bodyPr>
          <a:lstStyle/>
          <a:p>
            <a:pPr algn="ctr"/>
            <a:r>
              <a:rPr lang="en-US" sz="3200" dirty="0">
                <a:latin typeface="Comic Sans MS" panose="030F0902030302020204" pitchFamily="66" charset="0"/>
              </a:rPr>
              <a:t>2. After Arrival and </a:t>
            </a:r>
          </a:p>
          <a:p>
            <a:pPr algn="ctr"/>
            <a:r>
              <a:rPr lang="en-US" sz="3200" dirty="0">
                <a:latin typeface="Comic Sans MS" panose="030F0902030302020204" pitchFamily="66" charset="0"/>
              </a:rPr>
              <a:t>Academic Resources in HKUST</a:t>
            </a:r>
          </a:p>
        </p:txBody>
      </p:sp>
      <p:graphicFrame>
        <p:nvGraphicFramePr>
          <p:cNvPr id="2" name="Table 1">
            <a:extLst>
              <a:ext uri="{FF2B5EF4-FFF2-40B4-BE49-F238E27FC236}">
                <a16:creationId xmlns:a16="http://schemas.microsoft.com/office/drawing/2014/main" id="{23D18D6D-2D68-7342-882E-A895D068BC15}"/>
              </a:ext>
            </a:extLst>
          </p:cNvPr>
          <p:cNvGraphicFramePr>
            <a:graphicFrameLocks noGrp="1"/>
          </p:cNvGraphicFramePr>
          <p:nvPr>
            <p:extLst>
              <p:ext uri="{D42A27DB-BD31-4B8C-83A1-F6EECF244321}">
                <p14:modId xmlns:p14="http://schemas.microsoft.com/office/powerpoint/2010/main" val="2920960665"/>
              </p:ext>
            </p:extLst>
          </p:nvPr>
        </p:nvGraphicFramePr>
        <p:xfrm>
          <a:off x="1976015" y="1749245"/>
          <a:ext cx="4581150" cy="3848166"/>
        </p:xfrm>
        <a:graphic>
          <a:graphicData uri="http://schemas.openxmlformats.org/drawingml/2006/table">
            <a:tbl>
              <a:tblPr bandRow="1">
                <a:tableStyleId>{2D5ABB26-0587-4C30-8999-92F81FD0307C}</a:tableStyleId>
              </a:tblPr>
              <a:tblGrid>
                <a:gridCol w="4581150">
                  <a:extLst>
                    <a:ext uri="{9D8B030D-6E8A-4147-A177-3AD203B41FA5}">
                      <a16:colId xmlns:a16="http://schemas.microsoft.com/office/drawing/2014/main" val="1482163616"/>
                    </a:ext>
                  </a:extLst>
                </a:gridCol>
              </a:tblGrid>
              <a:tr h="549738">
                <a:tc>
                  <a:txBody>
                    <a:bodyPr/>
                    <a:lstStyle/>
                    <a:p>
                      <a:pPr algn="ctr"/>
                      <a:r>
                        <a:rPr lang="en-US" dirty="0"/>
                        <a:t>2.1 Course Registration</a:t>
                      </a:r>
                    </a:p>
                  </a:txBody>
                  <a:tcPr anchor="ctr">
                    <a:solidFill>
                      <a:schemeClr val="accent4">
                        <a:lumMod val="40000"/>
                        <a:lumOff val="60000"/>
                      </a:schemeClr>
                    </a:solidFill>
                  </a:tcPr>
                </a:tc>
                <a:extLst>
                  <a:ext uri="{0D108BD9-81ED-4DB2-BD59-A6C34878D82A}">
                    <a16:rowId xmlns:a16="http://schemas.microsoft.com/office/drawing/2014/main" val="1688547674"/>
                  </a:ext>
                </a:extLst>
              </a:tr>
              <a:tr h="549738">
                <a:tc>
                  <a:txBody>
                    <a:bodyPr/>
                    <a:lstStyle/>
                    <a:p>
                      <a:pPr algn="ctr"/>
                      <a:r>
                        <a:rPr lang="en-US" dirty="0"/>
                        <a:t>2.2 Campus Map</a:t>
                      </a:r>
                    </a:p>
                  </a:txBody>
                  <a:tcPr anchor="ctr">
                    <a:solidFill>
                      <a:schemeClr val="accent4">
                        <a:lumMod val="40000"/>
                        <a:lumOff val="60000"/>
                      </a:schemeClr>
                    </a:solidFill>
                  </a:tcPr>
                </a:tc>
                <a:extLst>
                  <a:ext uri="{0D108BD9-81ED-4DB2-BD59-A6C34878D82A}">
                    <a16:rowId xmlns:a16="http://schemas.microsoft.com/office/drawing/2014/main" val="518713581"/>
                  </a:ext>
                </a:extLst>
              </a:tr>
              <a:tr h="549738">
                <a:tc>
                  <a:txBody>
                    <a:bodyPr/>
                    <a:lstStyle/>
                    <a:p>
                      <a:pPr algn="ctr"/>
                      <a:r>
                        <a:rPr lang="en-US" dirty="0"/>
                        <a:t>2.3 Library Services</a:t>
                      </a:r>
                    </a:p>
                  </a:txBody>
                  <a:tcPr anchor="ctr">
                    <a:solidFill>
                      <a:schemeClr val="accent4">
                        <a:lumMod val="40000"/>
                        <a:lumOff val="60000"/>
                      </a:schemeClr>
                    </a:solidFill>
                  </a:tcPr>
                </a:tc>
                <a:extLst>
                  <a:ext uri="{0D108BD9-81ED-4DB2-BD59-A6C34878D82A}">
                    <a16:rowId xmlns:a16="http://schemas.microsoft.com/office/drawing/2014/main" val="1671660082"/>
                  </a:ext>
                </a:extLst>
              </a:tr>
              <a:tr h="549738">
                <a:tc>
                  <a:txBody>
                    <a:bodyPr/>
                    <a:lstStyle/>
                    <a:p>
                      <a:pPr algn="ctr"/>
                      <a:r>
                        <a:rPr lang="en-US" altLang="zh-CN" dirty="0"/>
                        <a:t>2.4</a:t>
                      </a:r>
                      <a:r>
                        <a:rPr lang="zh-CN" altLang="en-US" dirty="0"/>
                        <a:t> </a:t>
                      </a:r>
                      <a:r>
                        <a:rPr lang="en-US" altLang="zh-CN" dirty="0"/>
                        <a:t>Center for Language Education</a:t>
                      </a:r>
                      <a:endParaRPr lang="en-US" dirty="0"/>
                    </a:p>
                  </a:txBody>
                  <a:tcPr anchor="ctr">
                    <a:solidFill>
                      <a:schemeClr val="accent4">
                        <a:lumMod val="40000"/>
                        <a:lumOff val="60000"/>
                      </a:schemeClr>
                    </a:solidFill>
                  </a:tcPr>
                </a:tc>
                <a:extLst>
                  <a:ext uri="{0D108BD9-81ED-4DB2-BD59-A6C34878D82A}">
                    <a16:rowId xmlns:a16="http://schemas.microsoft.com/office/drawing/2014/main" val="2690405775"/>
                  </a:ext>
                </a:extLst>
              </a:tr>
              <a:tr h="549738">
                <a:tc>
                  <a:txBody>
                    <a:bodyPr/>
                    <a:lstStyle/>
                    <a:p>
                      <a:pPr algn="ctr"/>
                      <a:r>
                        <a:rPr lang="en-US" dirty="0"/>
                        <a:t>2.5 Computer Barns</a:t>
                      </a:r>
                    </a:p>
                  </a:txBody>
                  <a:tcPr anchor="ctr">
                    <a:solidFill>
                      <a:schemeClr val="accent4">
                        <a:lumMod val="40000"/>
                        <a:lumOff val="60000"/>
                      </a:schemeClr>
                    </a:solidFill>
                  </a:tcPr>
                </a:tc>
                <a:extLst>
                  <a:ext uri="{0D108BD9-81ED-4DB2-BD59-A6C34878D82A}">
                    <a16:rowId xmlns:a16="http://schemas.microsoft.com/office/drawing/2014/main" val="2761236811"/>
                  </a:ext>
                </a:extLst>
              </a:tr>
              <a:tr h="549738">
                <a:tc>
                  <a:txBody>
                    <a:bodyPr/>
                    <a:lstStyle/>
                    <a:p>
                      <a:pPr algn="ctr"/>
                      <a:r>
                        <a:rPr lang="en-US" dirty="0"/>
                        <a:t>2.6 HPC2 Account</a:t>
                      </a:r>
                    </a:p>
                  </a:txBody>
                  <a:tcPr anchor="ctr">
                    <a:solidFill>
                      <a:schemeClr val="accent4">
                        <a:lumMod val="40000"/>
                        <a:lumOff val="60000"/>
                      </a:schemeClr>
                    </a:solidFill>
                  </a:tcPr>
                </a:tc>
                <a:extLst>
                  <a:ext uri="{0D108BD9-81ED-4DB2-BD59-A6C34878D82A}">
                    <a16:rowId xmlns:a16="http://schemas.microsoft.com/office/drawing/2014/main" val="755939751"/>
                  </a:ext>
                </a:extLst>
              </a:tr>
              <a:tr h="549738">
                <a:tc>
                  <a:txBody>
                    <a:bodyPr/>
                    <a:lstStyle/>
                    <a:p>
                      <a:pPr algn="ctr"/>
                      <a:r>
                        <a:rPr lang="en-US" dirty="0"/>
                        <a:t>2.7 Software License</a:t>
                      </a:r>
                    </a:p>
                  </a:txBody>
                  <a:tcPr anchor="ctr">
                    <a:solidFill>
                      <a:schemeClr val="accent4">
                        <a:lumMod val="40000"/>
                        <a:lumOff val="60000"/>
                      </a:schemeClr>
                    </a:solidFill>
                  </a:tcPr>
                </a:tc>
                <a:extLst>
                  <a:ext uri="{0D108BD9-81ED-4DB2-BD59-A6C34878D82A}">
                    <a16:rowId xmlns:a16="http://schemas.microsoft.com/office/drawing/2014/main" val="1406744421"/>
                  </a:ext>
                </a:extLst>
              </a:tr>
            </a:tbl>
          </a:graphicData>
        </a:graphic>
      </p:graphicFrame>
    </p:spTree>
    <p:extLst>
      <p:ext uri="{BB962C8B-B14F-4D97-AF65-F5344CB8AC3E}">
        <p14:creationId xmlns:p14="http://schemas.microsoft.com/office/powerpoint/2010/main" val="2085492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0A573-F495-D84D-ACCD-C85E2C86CB57}"/>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2.1 Course Registration</a:t>
            </a:r>
          </a:p>
        </p:txBody>
      </p:sp>
      <p:sp>
        <p:nvSpPr>
          <p:cNvPr id="5" name="TextBox 4">
            <a:extLst>
              <a:ext uri="{FF2B5EF4-FFF2-40B4-BE49-F238E27FC236}">
                <a16:creationId xmlns:a16="http://schemas.microsoft.com/office/drawing/2014/main" id="{D95CD975-5B01-BB4C-B048-8B365A4AEC61}"/>
              </a:ext>
            </a:extLst>
          </p:cNvPr>
          <p:cNvSpPr txBox="1"/>
          <p:nvPr/>
        </p:nvSpPr>
        <p:spPr>
          <a:xfrm>
            <a:off x="754375" y="3734410"/>
            <a:ext cx="184731" cy="646331"/>
          </a:xfrm>
          <a:prstGeom prst="rect">
            <a:avLst/>
          </a:prstGeom>
          <a:noFill/>
        </p:spPr>
        <p:txBody>
          <a:bodyPr wrap="none" rtlCol="0">
            <a:spAutoFit/>
          </a:bodyPr>
          <a:lstStyle/>
          <a:p>
            <a:endParaRPr lang="en-US" dirty="0"/>
          </a:p>
          <a:p>
            <a:endParaRPr lang="en-US" dirty="0"/>
          </a:p>
        </p:txBody>
      </p:sp>
      <p:graphicFrame>
        <p:nvGraphicFramePr>
          <p:cNvPr id="6" name="Table 5">
            <a:extLst>
              <a:ext uri="{FF2B5EF4-FFF2-40B4-BE49-F238E27FC236}">
                <a16:creationId xmlns:a16="http://schemas.microsoft.com/office/drawing/2014/main" id="{1782F81A-3C81-3847-BDD2-CF5BF8C06D5E}"/>
              </a:ext>
            </a:extLst>
          </p:cNvPr>
          <p:cNvGraphicFramePr>
            <a:graphicFrameLocks noGrp="1"/>
          </p:cNvGraphicFramePr>
          <p:nvPr>
            <p:extLst>
              <p:ext uri="{D42A27DB-BD31-4B8C-83A1-F6EECF244321}">
                <p14:modId xmlns:p14="http://schemas.microsoft.com/office/powerpoint/2010/main" val="1994073858"/>
              </p:ext>
            </p:extLst>
          </p:nvPr>
        </p:nvGraphicFramePr>
        <p:xfrm>
          <a:off x="348600" y="985720"/>
          <a:ext cx="8499139" cy="4960331"/>
        </p:xfrm>
        <a:graphic>
          <a:graphicData uri="http://schemas.openxmlformats.org/drawingml/2006/table">
            <a:tbl>
              <a:tblPr bandRow="1">
                <a:tableStyleId>{5940675A-B579-460E-94D1-54222C63F5DA}</a:tableStyleId>
              </a:tblPr>
              <a:tblGrid>
                <a:gridCol w="1322005">
                  <a:extLst>
                    <a:ext uri="{9D8B030D-6E8A-4147-A177-3AD203B41FA5}">
                      <a16:colId xmlns:a16="http://schemas.microsoft.com/office/drawing/2014/main" val="3584683789"/>
                    </a:ext>
                  </a:extLst>
                </a:gridCol>
                <a:gridCol w="7177134">
                  <a:extLst>
                    <a:ext uri="{9D8B030D-6E8A-4147-A177-3AD203B41FA5}">
                      <a16:colId xmlns:a16="http://schemas.microsoft.com/office/drawing/2014/main" val="1520936656"/>
                    </a:ext>
                  </a:extLst>
                </a:gridCol>
              </a:tblGrid>
              <a:tr h="627781">
                <a:tc rowSpan="4">
                  <a:txBody>
                    <a:bodyPr/>
                    <a:lstStyle/>
                    <a:p>
                      <a:pPr algn="ctr"/>
                      <a:r>
                        <a:rPr lang="en-US" dirty="0"/>
                        <a:t>Step 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the </a:t>
                      </a:r>
                      <a:r>
                        <a:rPr lang="en-US" dirty="0">
                          <a:hlinkClick r:id="rId2"/>
                        </a:rPr>
                        <a:t>curriculum requirement</a:t>
                      </a:r>
                      <a:r>
                        <a:rPr lang="en-US" dirty="0"/>
                        <a:t> of CHEM</a:t>
                      </a:r>
                    </a:p>
                  </a:txBody>
                  <a:tcPr anchor="ctr"/>
                </a:tc>
                <a:extLst>
                  <a:ext uri="{0D108BD9-81ED-4DB2-BD59-A6C34878D82A}">
                    <a16:rowId xmlns:a16="http://schemas.microsoft.com/office/drawing/2014/main" val="3978681846"/>
                  </a:ext>
                </a:extLst>
              </a:tr>
              <a:tr h="627781">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the </a:t>
                      </a:r>
                      <a:r>
                        <a:rPr lang="en-US" dirty="0">
                          <a:hlinkClick r:id="rId3"/>
                        </a:rPr>
                        <a:t>courses</a:t>
                      </a:r>
                      <a:r>
                        <a:rPr lang="en-US" dirty="0"/>
                        <a:t> offered by CHEM or other department</a:t>
                      </a:r>
                    </a:p>
                  </a:txBody>
                  <a:tcPr anchor="ctr"/>
                </a:tc>
                <a:extLst>
                  <a:ext uri="{0D108BD9-81ED-4DB2-BD59-A6C34878D82A}">
                    <a16:rowId xmlns:a16="http://schemas.microsoft.com/office/drawing/2014/main" val="1438303648"/>
                  </a:ext>
                </a:extLst>
              </a:tr>
              <a:tr h="627781">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the </a:t>
                      </a:r>
                      <a:r>
                        <a:rPr lang="en-US" dirty="0">
                          <a:hlinkClick r:id="rId4"/>
                        </a:rPr>
                        <a:t>suggested</a:t>
                      </a:r>
                      <a:r>
                        <a:rPr lang="zh-CN" altLang="en-US" dirty="0">
                          <a:hlinkClick r:id="rId4"/>
                        </a:rPr>
                        <a:t> </a:t>
                      </a:r>
                      <a:r>
                        <a:rPr lang="en-US" altLang="zh-CN" dirty="0">
                          <a:hlinkClick r:id="rId4"/>
                        </a:rPr>
                        <a:t>pattern</a:t>
                      </a:r>
                      <a:r>
                        <a:rPr lang="en-US" altLang="zh-CN" dirty="0"/>
                        <a:t> by CHEM </a:t>
                      </a:r>
                      <a:r>
                        <a:rPr lang="en-US" altLang="zh-CN" dirty="0">
                          <a:solidFill>
                            <a:srgbClr val="7030A0"/>
                          </a:solidFill>
                        </a:rPr>
                        <a:t>(see the figure in the next page)</a:t>
                      </a:r>
                    </a:p>
                  </a:txBody>
                  <a:tcPr anchor="ctr"/>
                </a:tc>
                <a:extLst>
                  <a:ext uri="{0D108BD9-81ED-4DB2-BD59-A6C34878D82A}">
                    <a16:rowId xmlns:a16="http://schemas.microsoft.com/office/drawing/2014/main" val="2311397613"/>
                  </a:ext>
                </a:extLst>
              </a:tr>
              <a:tr h="627781">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the </a:t>
                      </a:r>
                      <a:r>
                        <a:rPr lang="en-US" dirty="0">
                          <a:hlinkClick r:id="rId5"/>
                        </a:rPr>
                        <a:t>class schedule </a:t>
                      </a:r>
                      <a:endParaRPr lang="en-US" dirty="0"/>
                    </a:p>
                  </a:txBody>
                  <a:tcPr anchor="ctr"/>
                </a:tc>
                <a:extLst>
                  <a:ext uri="{0D108BD9-81ED-4DB2-BD59-A6C34878D82A}">
                    <a16:rowId xmlns:a16="http://schemas.microsoft.com/office/drawing/2014/main" val="4121583668"/>
                  </a:ext>
                </a:extLst>
              </a:tr>
              <a:tr h="627781">
                <a:tc>
                  <a:txBody>
                    <a:bodyPr/>
                    <a:lstStyle/>
                    <a:p>
                      <a:pPr algn="ctr"/>
                      <a:r>
                        <a:rPr lang="en-US" dirty="0"/>
                        <a:t>Step 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Determine what courses you are going to choose</a:t>
                      </a:r>
                    </a:p>
                  </a:txBody>
                  <a:tcPr anchor="ctr"/>
                </a:tc>
                <a:extLst>
                  <a:ext uri="{0D108BD9-81ED-4DB2-BD59-A6C34878D82A}">
                    <a16:rowId xmlns:a16="http://schemas.microsoft.com/office/drawing/2014/main" val="3314210273"/>
                  </a:ext>
                </a:extLst>
              </a:tr>
              <a:tr h="984130">
                <a:tc>
                  <a:txBody>
                    <a:bodyPr/>
                    <a:lstStyle/>
                    <a:p>
                      <a:pPr algn="ctr"/>
                      <a:r>
                        <a:rPr lang="en-US" dirty="0"/>
                        <a:t>Step 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the </a:t>
                      </a:r>
                      <a:r>
                        <a:rPr lang="en-US" u="none" dirty="0"/>
                        <a:t>enrollment schedule </a:t>
                      </a:r>
                      <a:r>
                        <a:rPr lang="en-US" dirty="0"/>
                        <a:t>through student center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7030A0"/>
                          </a:solidFill>
                        </a:rPr>
                        <a:t>(see the figure in the next page)</a:t>
                      </a:r>
                      <a:endParaRPr lang="en-US" dirty="0"/>
                    </a:p>
                  </a:txBody>
                  <a:tcPr anchor="ctr"/>
                </a:tc>
                <a:extLst>
                  <a:ext uri="{0D108BD9-81ED-4DB2-BD59-A6C34878D82A}">
                    <a16:rowId xmlns:a16="http://schemas.microsoft.com/office/drawing/2014/main" val="2713144641"/>
                  </a:ext>
                </a:extLst>
              </a:tr>
              <a:tr h="837296">
                <a:tc>
                  <a:txBody>
                    <a:bodyPr/>
                    <a:lstStyle/>
                    <a:p>
                      <a:pPr algn="ctr"/>
                      <a:r>
                        <a:rPr lang="en-US" dirty="0"/>
                        <a:t>Step 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the courses to “Shopping cart” and enroll the courses through student center website</a:t>
                      </a:r>
                    </a:p>
                  </a:txBody>
                  <a:tcPr anchor="ctr"/>
                </a:tc>
                <a:extLst>
                  <a:ext uri="{0D108BD9-81ED-4DB2-BD59-A6C34878D82A}">
                    <a16:rowId xmlns:a16="http://schemas.microsoft.com/office/drawing/2014/main" val="3779130726"/>
                  </a:ext>
                </a:extLst>
              </a:tr>
            </a:tbl>
          </a:graphicData>
        </a:graphic>
      </p:graphicFrame>
    </p:spTree>
    <p:extLst>
      <p:ext uri="{BB962C8B-B14F-4D97-AF65-F5344CB8AC3E}">
        <p14:creationId xmlns:p14="http://schemas.microsoft.com/office/powerpoint/2010/main" val="4054529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057D1E-7B63-6A46-A128-33A503CAE69F}"/>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2.1 Course Registration</a:t>
            </a:r>
          </a:p>
        </p:txBody>
      </p:sp>
      <p:pic>
        <p:nvPicPr>
          <p:cNvPr id="6" name="Picture 5">
            <a:extLst>
              <a:ext uri="{FF2B5EF4-FFF2-40B4-BE49-F238E27FC236}">
                <a16:creationId xmlns:a16="http://schemas.microsoft.com/office/drawing/2014/main" id="{2AFB2B34-F860-DD4B-8C6D-13FDC8872DE0}"/>
              </a:ext>
            </a:extLst>
          </p:cNvPr>
          <p:cNvPicPr>
            <a:picLocks noChangeAspect="1"/>
          </p:cNvPicPr>
          <p:nvPr/>
        </p:nvPicPr>
        <p:blipFill rotWithShape="1">
          <a:blip r:embed="rId2">
            <a:extLst>
              <a:ext uri="{28A0092B-C50C-407E-A947-70E740481C1C}">
                <a14:useLocalDpi xmlns:a14="http://schemas.microsoft.com/office/drawing/2010/main" val="0"/>
              </a:ext>
            </a:extLst>
          </a:blip>
          <a:srcRect l="10256" r="10256"/>
          <a:stretch/>
        </p:blipFill>
        <p:spPr>
          <a:xfrm>
            <a:off x="143554" y="1280698"/>
            <a:ext cx="4061786" cy="3193742"/>
          </a:xfrm>
          <a:prstGeom prst="rect">
            <a:avLst/>
          </a:prstGeom>
        </p:spPr>
      </p:pic>
      <p:sp>
        <p:nvSpPr>
          <p:cNvPr id="9" name="TextBox 8">
            <a:extLst>
              <a:ext uri="{FF2B5EF4-FFF2-40B4-BE49-F238E27FC236}">
                <a16:creationId xmlns:a16="http://schemas.microsoft.com/office/drawing/2014/main" id="{6721479D-2B87-9C44-A064-5D977771B535}"/>
              </a:ext>
            </a:extLst>
          </p:cNvPr>
          <p:cNvSpPr txBox="1"/>
          <p:nvPr/>
        </p:nvSpPr>
        <p:spPr>
          <a:xfrm>
            <a:off x="143554" y="4778881"/>
            <a:ext cx="3889655" cy="461665"/>
          </a:xfrm>
          <a:prstGeom prst="rect">
            <a:avLst/>
          </a:prstGeom>
          <a:noFill/>
        </p:spPr>
        <p:txBody>
          <a:bodyPr wrap="none" rtlCol="0">
            <a:spAutoFit/>
          </a:bodyPr>
          <a:lstStyle/>
          <a:p>
            <a:r>
              <a:rPr lang="en-US" sz="1200" dirty="0"/>
              <a:t>Suggested study pattern for a MPhil Student</a:t>
            </a:r>
          </a:p>
          <a:p>
            <a:r>
              <a:rPr lang="en-US" sz="1200" dirty="0"/>
              <a:t>(Click the link in the last page to see the whole PowerPoint)</a:t>
            </a:r>
          </a:p>
        </p:txBody>
      </p:sp>
      <p:pic>
        <p:nvPicPr>
          <p:cNvPr id="11" name="Picture 10">
            <a:extLst>
              <a:ext uri="{FF2B5EF4-FFF2-40B4-BE49-F238E27FC236}">
                <a16:creationId xmlns:a16="http://schemas.microsoft.com/office/drawing/2014/main" id="{0600A8B2-BF72-2249-8BD3-4AA6E6F6F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646" y="1280698"/>
            <a:ext cx="4581150" cy="3242595"/>
          </a:xfrm>
          <a:prstGeom prst="rect">
            <a:avLst/>
          </a:prstGeom>
        </p:spPr>
      </p:pic>
      <p:sp>
        <p:nvSpPr>
          <p:cNvPr id="12" name="TextBox 11">
            <a:extLst>
              <a:ext uri="{FF2B5EF4-FFF2-40B4-BE49-F238E27FC236}">
                <a16:creationId xmlns:a16="http://schemas.microsoft.com/office/drawing/2014/main" id="{4B141E5D-98AC-7E4A-AACA-F380F263C98D}"/>
              </a:ext>
            </a:extLst>
          </p:cNvPr>
          <p:cNvSpPr txBox="1"/>
          <p:nvPr/>
        </p:nvSpPr>
        <p:spPr>
          <a:xfrm>
            <a:off x="4877410" y="4871213"/>
            <a:ext cx="3447419" cy="276999"/>
          </a:xfrm>
          <a:prstGeom prst="rect">
            <a:avLst/>
          </a:prstGeom>
          <a:noFill/>
        </p:spPr>
        <p:txBody>
          <a:bodyPr wrap="none" rtlCol="0">
            <a:spAutoFit/>
          </a:bodyPr>
          <a:lstStyle/>
          <a:p>
            <a:r>
              <a:rPr lang="en-US" sz="1200" dirty="0"/>
              <a:t>Enrollment Dates (login the student center website )</a:t>
            </a:r>
          </a:p>
        </p:txBody>
      </p:sp>
    </p:spTree>
    <p:extLst>
      <p:ext uri="{BB962C8B-B14F-4D97-AF65-F5344CB8AC3E}">
        <p14:creationId xmlns:p14="http://schemas.microsoft.com/office/powerpoint/2010/main" val="2395692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470785-570E-4047-9462-C78626634E37}"/>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2.2 Campus Map</a:t>
            </a:r>
          </a:p>
        </p:txBody>
      </p:sp>
      <p:sp>
        <p:nvSpPr>
          <p:cNvPr id="5" name="TextBox 4">
            <a:extLst>
              <a:ext uri="{FF2B5EF4-FFF2-40B4-BE49-F238E27FC236}">
                <a16:creationId xmlns:a16="http://schemas.microsoft.com/office/drawing/2014/main" id="{86A388FB-5B75-DE4F-9151-CF2B5B3C0CF2}"/>
              </a:ext>
            </a:extLst>
          </p:cNvPr>
          <p:cNvSpPr txBox="1"/>
          <p:nvPr/>
        </p:nvSpPr>
        <p:spPr>
          <a:xfrm>
            <a:off x="448965" y="1291130"/>
            <a:ext cx="184731" cy="646331"/>
          </a:xfrm>
          <a:prstGeom prst="rect">
            <a:avLst/>
          </a:prstGeom>
          <a:noFill/>
        </p:spPr>
        <p:txBody>
          <a:bodyPr wrap="none" rtlCol="0">
            <a:spAutoFit/>
          </a:bodyPr>
          <a:lstStyle/>
          <a:p>
            <a:endParaRPr lang="en-US" dirty="0">
              <a:hlinkClick r:id="rId2"/>
            </a:endParaRPr>
          </a:p>
          <a:p>
            <a:endParaRPr lang="en-US" dirty="0"/>
          </a:p>
        </p:txBody>
      </p:sp>
      <p:graphicFrame>
        <p:nvGraphicFramePr>
          <p:cNvPr id="6" name="Table 5">
            <a:extLst>
              <a:ext uri="{FF2B5EF4-FFF2-40B4-BE49-F238E27FC236}">
                <a16:creationId xmlns:a16="http://schemas.microsoft.com/office/drawing/2014/main" id="{C3F8922D-4442-8A49-B435-027FC2343186}"/>
              </a:ext>
            </a:extLst>
          </p:cNvPr>
          <p:cNvGraphicFramePr>
            <a:graphicFrameLocks noGrp="1"/>
          </p:cNvGraphicFramePr>
          <p:nvPr>
            <p:extLst>
              <p:ext uri="{D42A27DB-BD31-4B8C-83A1-F6EECF244321}">
                <p14:modId xmlns:p14="http://schemas.microsoft.com/office/powerpoint/2010/main" val="1636616825"/>
              </p:ext>
            </p:extLst>
          </p:nvPr>
        </p:nvGraphicFramePr>
        <p:xfrm>
          <a:off x="415380" y="1291130"/>
          <a:ext cx="8160532" cy="3149449"/>
        </p:xfrm>
        <a:graphic>
          <a:graphicData uri="http://schemas.openxmlformats.org/drawingml/2006/table">
            <a:tbl>
              <a:tblPr bandRow="1">
                <a:tableStyleId>{5940675A-B579-460E-94D1-54222C63F5DA}</a:tableStyleId>
              </a:tblPr>
              <a:tblGrid>
                <a:gridCol w="1212532">
                  <a:extLst>
                    <a:ext uri="{9D8B030D-6E8A-4147-A177-3AD203B41FA5}">
                      <a16:colId xmlns:a16="http://schemas.microsoft.com/office/drawing/2014/main" val="1728667036"/>
                    </a:ext>
                  </a:extLst>
                </a:gridCol>
                <a:gridCol w="3420000">
                  <a:extLst>
                    <a:ext uri="{9D8B030D-6E8A-4147-A177-3AD203B41FA5}">
                      <a16:colId xmlns:a16="http://schemas.microsoft.com/office/drawing/2014/main" val="3449309086"/>
                    </a:ext>
                  </a:extLst>
                </a:gridCol>
                <a:gridCol w="3528000">
                  <a:extLst>
                    <a:ext uri="{9D8B030D-6E8A-4147-A177-3AD203B41FA5}">
                      <a16:colId xmlns:a16="http://schemas.microsoft.com/office/drawing/2014/main" val="600345680"/>
                    </a:ext>
                  </a:extLst>
                </a:gridCol>
              </a:tblGrid>
              <a:tr h="488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Click here</a:t>
                      </a:r>
                      <a:endParaRPr lang="en-US" dirty="0">
                        <a:hlinkClick r:id="rId2"/>
                      </a:endParaRPr>
                    </a:p>
                  </a:txBody>
                  <a:tcPr anchor="ctr"/>
                </a:tc>
                <a:tc>
                  <a:txBody>
                    <a:bodyPr/>
                    <a:lstStyle/>
                    <a:p>
                      <a:pPr algn="l"/>
                      <a:r>
                        <a:rPr lang="en-US" dirty="0"/>
                        <a:t>Online version</a:t>
                      </a:r>
                    </a:p>
                  </a:txBody>
                  <a:tcPr anchor="ctr"/>
                </a:tc>
                <a:tc>
                  <a:txBody>
                    <a:bodyPr/>
                    <a:lstStyle/>
                    <a:p>
                      <a:pPr algn="l"/>
                      <a:endParaRPr lang="en-US" dirty="0"/>
                    </a:p>
                  </a:txBody>
                  <a:tcPr anchor="ctr"/>
                </a:tc>
                <a:extLst>
                  <a:ext uri="{0D108BD9-81ED-4DB2-BD59-A6C34878D82A}">
                    <a16:rowId xmlns:a16="http://schemas.microsoft.com/office/drawing/2014/main" val="2516519356"/>
                  </a:ext>
                </a:extLst>
              </a:tr>
              <a:tr h="488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2"/>
                        </a:rPr>
                        <a:t>Click here</a:t>
                      </a:r>
                      <a:endParaRPr lang="en-US" dirty="0"/>
                    </a:p>
                  </a:txBody>
                  <a:tcPr anchor="ctr"/>
                </a:tc>
                <a:tc>
                  <a:txBody>
                    <a:bodyPr/>
                    <a:lstStyle/>
                    <a:p>
                      <a:pPr algn="l"/>
                      <a:r>
                        <a:rPr lang="en-US" dirty="0"/>
                        <a:t>Pdf version</a:t>
                      </a:r>
                    </a:p>
                  </a:txBody>
                  <a:tcPr anchor="ctr"/>
                </a:tc>
                <a:tc>
                  <a:txBody>
                    <a:bodyPr/>
                    <a:lstStyle/>
                    <a:p>
                      <a:pPr algn="l"/>
                      <a:endParaRPr lang="en-US" dirty="0"/>
                    </a:p>
                  </a:txBody>
                  <a:tcPr anchor="ctr"/>
                </a:tc>
                <a:extLst>
                  <a:ext uri="{0D108BD9-81ED-4DB2-BD59-A6C34878D82A}">
                    <a16:rowId xmlns:a16="http://schemas.microsoft.com/office/drawing/2014/main" val="1239250375"/>
                  </a:ext>
                </a:extLst>
              </a:tr>
              <a:tr h="842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Click here</a:t>
                      </a:r>
                      <a:endParaRPr lang="en-US" dirty="0"/>
                    </a:p>
                  </a:txBody>
                  <a:tcPr anchor="ctr"/>
                </a:tc>
                <a:tc>
                  <a:txBody>
                    <a:bodyPr/>
                    <a:lstStyle/>
                    <a:p>
                      <a:pPr algn="l"/>
                      <a:r>
                        <a:rPr lang="en-US" dirty="0"/>
                        <a:t>Pdf version (focus on the lifts)</a:t>
                      </a:r>
                    </a:p>
                  </a:txBody>
                  <a:tcPr anchor="ctr"/>
                </a:tc>
                <a:tc>
                  <a:txBody>
                    <a:bodyPr/>
                    <a:lstStyle/>
                    <a:p>
                      <a:pPr algn="l"/>
                      <a:r>
                        <a:rPr lang="en-US" dirty="0">
                          <a:solidFill>
                            <a:srgbClr val="7030A0"/>
                          </a:solidFill>
                        </a:rPr>
                        <a:t>Recommended</a:t>
                      </a:r>
                    </a:p>
                    <a:p>
                      <a:pPr algn="l"/>
                      <a:r>
                        <a:rPr lang="en-US" dirty="0">
                          <a:solidFill>
                            <a:srgbClr val="7030A0"/>
                          </a:solidFill>
                        </a:rPr>
                        <a:t>See the figure in the following page </a:t>
                      </a:r>
                    </a:p>
                  </a:txBody>
                  <a:tcPr anchor="ctr"/>
                </a:tc>
                <a:extLst>
                  <a:ext uri="{0D108BD9-81ED-4DB2-BD59-A6C34878D82A}">
                    <a16:rowId xmlns:a16="http://schemas.microsoft.com/office/drawing/2014/main" val="2837126610"/>
                  </a:ext>
                </a:extLst>
              </a:tr>
              <a:tr h="488131">
                <a:tc>
                  <a:txBody>
                    <a:bodyPr/>
                    <a:lstStyle/>
                    <a:p>
                      <a:pPr algn="l"/>
                      <a:r>
                        <a:rPr lang="en-US" dirty="0">
                          <a:hlinkClick r:id="rId5"/>
                        </a:rPr>
                        <a:t>Click here</a:t>
                      </a:r>
                      <a:endParaRPr lang="en-US" dirty="0"/>
                    </a:p>
                  </a:txBody>
                  <a:tcPr anchor="ctr"/>
                </a:tc>
                <a:tc>
                  <a:txBody>
                    <a:bodyPr/>
                    <a:lstStyle/>
                    <a:p>
                      <a:pPr algn="l"/>
                      <a:r>
                        <a:rPr lang="en-US" dirty="0"/>
                        <a:t>Pdf version (focus on the theaters)</a:t>
                      </a:r>
                    </a:p>
                  </a:txBody>
                  <a:tcPr anchor="ctr"/>
                </a:tc>
                <a:tc>
                  <a:txBody>
                    <a:bodyPr/>
                    <a:lstStyle/>
                    <a:p>
                      <a:pPr algn="l"/>
                      <a:endParaRPr lang="en-US" dirty="0"/>
                    </a:p>
                  </a:txBody>
                  <a:tcPr anchor="ctr"/>
                </a:tc>
                <a:extLst>
                  <a:ext uri="{0D108BD9-81ED-4DB2-BD59-A6C34878D82A}">
                    <a16:rowId xmlns:a16="http://schemas.microsoft.com/office/drawing/2014/main" val="355620236"/>
                  </a:ext>
                </a:extLst>
              </a:tr>
              <a:tr h="842528">
                <a:tc>
                  <a:txBody>
                    <a:bodyPr/>
                    <a:lstStyle/>
                    <a:p>
                      <a:pPr algn="l"/>
                      <a:r>
                        <a:rPr lang="en-US" dirty="0">
                          <a:hlinkClick r:id="rId6"/>
                        </a:rPr>
                        <a:t>Click here</a:t>
                      </a:r>
                      <a:endParaRPr lang="en-US" dirty="0"/>
                    </a:p>
                  </a:txBody>
                  <a:tcPr anchor="ctr"/>
                </a:tc>
                <a:tc>
                  <a:txBody>
                    <a:bodyPr/>
                    <a:lstStyle/>
                    <a:p>
                      <a:pPr algn="l"/>
                      <a:r>
                        <a:rPr lang="en-US" dirty="0"/>
                        <a:t>Path advisor </a:t>
                      </a:r>
                    </a:p>
                  </a:txBody>
                  <a:tcPr anchor="ctr"/>
                </a:tc>
                <a:tc>
                  <a:txBody>
                    <a:bodyPr/>
                    <a:lstStyle/>
                    <a:p>
                      <a:pPr algn="l"/>
                      <a:r>
                        <a:rPr lang="en-US" dirty="0">
                          <a:solidFill>
                            <a:srgbClr val="7030A0"/>
                          </a:solidFill>
                        </a:rPr>
                        <a:t>Recommended</a:t>
                      </a:r>
                      <a:r>
                        <a:rPr lang="en-US" dirty="0"/>
                        <a:t> </a:t>
                      </a:r>
                    </a:p>
                  </a:txBody>
                  <a:tcPr anchor="ctr"/>
                </a:tc>
                <a:extLst>
                  <a:ext uri="{0D108BD9-81ED-4DB2-BD59-A6C34878D82A}">
                    <a16:rowId xmlns:a16="http://schemas.microsoft.com/office/drawing/2014/main" val="3402084705"/>
                  </a:ext>
                </a:extLst>
              </a:tr>
            </a:tbl>
          </a:graphicData>
        </a:graphic>
      </p:graphicFrame>
    </p:spTree>
    <p:extLst>
      <p:ext uri="{BB962C8B-B14F-4D97-AF65-F5344CB8AC3E}">
        <p14:creationId xmlns:p14="http://schemas.microsoft.com/office/powerpoint/2010/main" val="1050465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7A9D36-CF37-6F4D-8F72-63BECA52C180}"/>
              </a:ext>
            </a:extLst>
          </p:cNvPr>
          <p:cNvPicPr>
            <a:picLocks noChangeAspect="1"/>
          </p:cNvPicPr>
          <p:nvPr/>
        </p:nvPicPr>
        <p:blipFill rotWithShape="1">
          <a:blip r:embed="rId2">
            <a:extLst>
              <a:ext uri="{28A0092B-C50C-407E-A947-70E740481C1C}">
                <a14:useLocalDpi xmlns:a14="http://schemas.microsoft.com/office/drawing/2010/main" val="0"/>
              </a:ext>
            </a:extLst>
          </a:blip>
          <a:srcRect l="8250" t="1904" r="8250" b="1904"/>
          <a:stretch/>
        </p:blipFill>
        <p:spPr>
          <a:xfrm>
            <a:off x="296260" y="860144"/>
            <a:ext cx="8207891" cy="5909681"/>
          </a:xfrm>
          <a:prstGeom prst="rect">
            <a:avLst/>
          </a:prstGeom>
        </p:spPr>
      </p:pic>
      <p:sp>
        <p:nvSpPr>
          <p:cNvPr id="7" name="TextBox 6">
            <a:extLst>
              <a:ext uri="{FF2B5EF4-FFF2-40B4-BE49-F238E27FC236}">
                <a16:creationId xmlns:a16="http://schemas.microsoft.com/office/drawing/2014/main" id="{8ACFEA1C-2670-4F4D-81E1-77022DDAE4D7}"/>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2.2 Campus Map</a:t>
            </a:r>
          </a:p>
        </p:txBody>
      </p:sp>
    </p:spTree>
    <p:extLst>
      <p:ext uri="{BB962C8B-B14F-4D97-AF65-F5344CB8AC3E}">
        <p14:creationId xmlns:p14="http://schemas.microsoft.com/office/powerpoint/2010/main" val="3042692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97780C-4B40-BD42-9CD2-7788CA263396}"/>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2.3 Library Services</a:t>
            </a:r>
          </a:p>
        </p:txBody>
      </p:sp>
      <p:sp>
        <p:nvSpPr>
          <p:cNvPr id="3" name="TextBox 2">
            <a:extLst>
              <a:ext uri="{FF2B5EF4-FFF2-40B4-BE49-F238E27FC236}">
                <a16:creationId xmlns:a16="http://schemas.microsoft.com/office/drawing/2014/main" id="{E43CC6EE-081B-F64E-BFAC-5F626A1F99EC}"/>
              </a:ext>
            </a:extLst>
          </p:cNvPr>
          <p:cNvSpPr txBox="1"/>
          <p:nvPr/>
        </p:nvSpPr>
        <p:spPr>
          <a:xfrm>
            <a:off x="296259" y="806970"/>
            <a:ext cx="7940662" cy="2585323"/>
          </a:xfrm>
          <a:prstGeom prst="rect">
            <a:avLst/>
          </a:prstGeom>
          <a:noFill/>
        </p:spPr>
        <p:txBody>
          <a:bodyPr wrap="square" rtlCol="0">
            <a:spAutoFit/>
          </a:bodyPr>
          <a:lstStyle/>
          <a:p>
            <a:r>
              <a:rPr lang="en-US" dirty="0">
                <a:hlinkClick r:id="rId3"/>
              </a:rPr>
              <a:t>Library Homepage</a:t>
            </a:r>
            <a:endParaRPr lang="en-US" dirty="0"/>
          </a:p>
          <a:p>
            <a:endParaRPr lang="en-US" dirty="0"/>
          </a:p>
          <a:p>
            <a:r>
              <a:rPr lang="en-US" dirty="0">
                <a:hlinkClick r:id="rId4"/>
              </a:rPr>
              <a:t>Library Floor Plan</a:t>
            </a:r>
            <a:endParaRPr lang="en-US" dirty="0"/>
          </a:p>
          <a:p>
            <a:endParaRPr lang="en-US" dirty="0"/>
          </a:p>
          <a:p>
            <a:pPr marL="285750" indent="-285750">
              <a:buFont typeface="Wingdings" pitchFamily="2" charset="2"/>
              <a:buChar char="§"/>
            </a:pPr>
            <a:r>
              <a:rPr lang="en-US" dirty="0"/>
              <a:t>To book group study rooms, media &amp; discussion rooms, computers and etc.       </a:t>
            </a:r>
            <a:r>
              <a:rPr lang="en-US" dirty="0">
                <a:solidFill>
                  <a:srgbClr val="7030A0"/>
                </a:solidFill>
              </a:rPr>
              <a:t>(See the figure in the following page)</a:t>
            </a:r>
            <a:endParaRPr lang="en-US" dirty="0"/>
          </a:p>
          <a:p>
            <a:pPr marL="285750" indent="-285750">
              <a:buFont typeface="Wingdings" pitchFamily="2" charset="2"/>
              <a:buChar char="§"/>
            </a:pPr>
            <a:r>
              <a:rPr lang="en-US" dirty="0"/>
              <a:t>To get the exact open time (learning commons and main entrance)</a:t>
            </a:r>
          </a:p>
          <a:p>
            <a:pPr marL="285750" indent="-285750">
              <a:buFont typeface="Wingdings" pitchFamily="2" charset="2"/>
              <a:buChar char="§"/>
            </a:pPr>
            <a:r>
              <a:rPr lang="en-US" dirty="0"/>
              <a:t>To search the materials you need</a:t>
            </a:r>
          </a:p>
          <a:p>
            <a:pPr marL="285750" indent="-285750">
              <a:buFont typeface="Wingdings" pitchFamily="2" charset="2"/>
              <a:buChar char="§"/>
            </a:pPr>
            <a:endParaRPr lang="en-US" b="0" dirty="0"/>
          </a:p>
        </p:txBody>
      </p:sp>
      <p:pic>
        <p:nvPicPr>
          <p:cNvPr id="5" name="Picture 4">
            <a:extLst>
              <a:ext uri="{FF2B5EF4-FFF2-40B4-BE49-F238E27FC236}">
                <a16:creationId xmlns:a16="http://schemas.microsoft.com/office/drawing/2014/main" id="{CB34431E-FD6B-C14F-92E6-663F2D5F2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59" y="3581705"/>
            <a:ext cx="8551480" cy="2809647"/>
          </a:xfrm>
          <a:prstGeom prst="rect">
            <a:avLst/>
          </a:prstGeom>
        </p:spPr>
      </p:pic>
      <p:sp>
        <p:nvSpPr>
          <p:cNvPr id="6" name="Rectangle 5">
            <a:extLst>
              <a:ext uri="{FF2B5EF4-FFF2-40B4-BE49-F238E27FC236}">
                <a16:creationId xmlns:a16="http://schemas.microsoft.com/office/drawing/2014/main" id="{3E784B68-0115-6040-B218-3017EEE5EDC8}"/>
              </a:ext>
            </a:extLst>
          </p:cNvPr>
          <p:cNvSpPr/>
          <p:nvPr/>
        </p:nvSpPr>
        <p:spPr>
          <a:xfrm>
            <a:off x="7015280" y="5719575"/>
            <a:ext cx="1374345" cy="3054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D521FF4-A858-8443-84CE-FE1F9D3B8273}"/>
              </a:ext>
            </a:extLst>
          </p:cNvPr>
          <p:cNvCxnSpPr>
            <a:cxnSpLocks/>
          </p:cNvCxnSpPr>
          <p:nvPr/>
        </p:nvCxnSpPr>
        <p:spPr>
          <a:xfrm flipH="1" flipV="1">
            <a:off x="7473396" y="2207360"/>
            <a:ext cx="763525" cy="35122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EDA3C62-E6FF-8840-8AE8-5CDD06215F49}"/>
              </a:ext>
            </a:extLst>
          </p:cNvPr>
          <p:cNvSpPr/>
          <p:nvPr/>
        </p:nvSpPr>
        <p:spPr>
          <a:xfrm>
            <a:off x="4113885" y="3671658"/>
            <a:ext cx="2443280" cy="67357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01F103D-418E-1D4C-B9BD-CDA20D54889C}"/>
              </a:ext>
            </a:extLst>
          </p:cNvPr>
          <p:cNvCxnSpPr>
            <a:cxnSpLocks/>
          </p:cNvCxnSpPr>
          <p:nvPr/>
        </p:nvCxnSpPr>
        <p:spPr>
          <a:xfrm flipV="1">
            <a:off x="5335526" y="2818180"/>
            <a:ext cx="152704" cy="85348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5C0CA91-A461-8C47-8634-F907CDF8DE69}"/>
              </a:ext>
            </a:extLst>
          </p:cNvPr>
          <p:cNvSpPr/>
          <p:nvPr/>
        </p:nvSpPr>
        <p:spPr>
          <a:xfrm>
            <a:off x="448964" y="5002089"/>
            <a:ext cx="6413611" cy="116494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E2D6CFD-B01A-7D48-BBF4-DEC3B825E939}"/>
              </a:ext>
            </a:extLst>
          </p:cNvPr>
          <p:cNvCxnSpPr>
            <a:cxnSpLocks/>
          </p:cNvCxnSpPr>
          <p:nvPr/>
        </p:nvCxnSpPr>
        <p:spPr>
          <a:xfrm flipV="1">
            <a:off x="907080" y="2970885"/>
            <a:ext cx="0" cy="20473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562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B1A4DE-0861-7041-8836-7DEF3C2CE0C7}"/>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Contents</a:t>
            </a:r>
          </a:p>
        </p:txBody>
      </p:sp>
      <p:sp>
        <p:nvSpPr>
          <p:cNvPr id="5" name="TextBox 4">
            <a:extLst>
              <a:ext uri="{FF2B5EF4-FFF2-40B4-BE49-F238E27FC236}">
                <a16:creationId xmlns:a16="http://schemas.microsoft.com/office/drawing/2014/main" id="{109351FA-A5C5-2242-81E4-4673A0638B53}"/>
              </a:ext>
            </a:extLst>
          </p:cNvPr>
          <p:cNvSpPr txBox="1"/>
          <p:nvPr/>
        </p:nvSpPr>
        <p:spPr>
          <a:xfrm>
            <a:off x="907079" y="1443835"/>
            <a:ext cx="7177135" cy="2677656"/>
          </a:xfrm>
          <a:prstGeom prst="rect">
            <a:avLst/>
          </a:prstGeom>
          <a:noFill/>
        </p:spPr>
        <p:txBody>
          <a:bodyPr wrap="square" rtlCol="0">
            <a:spAutoFit/>
          </a:bodyPr>
          <a:lstStyle/>
          <a:p>
            <a:pPr marL="342900" indent="-342900">
              <a:buAutoNum type="arabicPeriod"/>
            </a:pPr>
            <a:r>
              <a:rPr lang="en-US" sz="2400" dirty="0"/>
              <a:t>Pre – Arrival Checklist</a:t>
            </a:r>
          </a:p>
          <a:p>
            <a:pPr marL="342900" indent="-342900">
              <a:buAutoNum type="arabicPeriod"/>
            </a:pPr>
            <a:endParaRPr lang="en-US" sz="2400" dirty="0"/>
          </a:p>
          <a:p>
            <a:pPr marL="342900" indent="-342900">
              <a:buAutoNum type="arabicPeriod"/>
            </a:pPr>
            <a:r>
              <a:rPr lang="en-US" sz="2400" dirty="0"/>
              <a:t>After Arrival and Academic Resources in HKUST</a:t>
            </a:r>
          </a:p>
          <a:p>
            <a:pPr marL="342900" indent="-342900">
              <a:buAutoNum type="arabicPeriod"/>
            </a:pPr>
            <a:endParaRPr lang="en-US" sz="2400" dirty="0"/>
          </a:p>
          <a:p>
            <a:pPr marL="342900" indent="-342900">
              <a:buAutoNum type="arabicPeriod"/>
            </a:pPr>
            <a:r>
              <a:rPr lang="en-US" sz="2400" dirty="0"/>
              <a:t>Daily Life in HKUST</a:t>
            </a:r>
          </a:p>
          <a:p>
            <a:pPr marL="342900" indent="-342900">
              <a:buAutoNum type="arabicPeriod"/>
            </a:pPr>
            <a:endParaRPr lang="en-US" sz="2400" dirty="0"/>
          </a:p>
          <a:p>
            <a:pPr marL="342900" indent="-342900">
              <a:buAutoNum type="arabicPeriod"/>
            </a:pPr>
            <a:r>
              <a:rPr lang="en-US" sz="2400" dirty="0"/>
              <a:t>Daily Life in HK</a:t>
            </a:r>
          </a:p>
        </p:txBody>
      </p:sp>
    </p:spTree>
    <p:extLst>
      <p:ext uri="{BB962C8B-B14F-4D97-AF65-F5344CB8AC3E}">
        <p14:creationId xmlns:p14="http://schemas.microsoft.com/office/powerpoint/2010/main" val="4106367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380A0-D289-E24C-B00D-5086B1923172}"/>
              </a:ext>
            </a:extLst>
          </p:cNvPr>
          <p:cNvPicPr>
            <a:picLocks noChangeAspect="1"/>
          </p:cNvPicPr>
          <p:nvPr/>
        </p:nvPicPr>
        <p:blipFill rotWithShape="1">
          <a:blip r:embed="rId2">
            <a:extLst>
              <a:ext uri="{28A0092B-C50C-407E-A947-70E740481C1C}">
                <a14:useLocalDpi xmlns:a14="http://schemas.microsoft.com/office/drawing/2010/main" val="0"/>
              </a:ext>
            </a:extLst>
          </a:blip>
          <a:srcRect l="3240" t="25952" r="3240" b="15264"/>
          <a:stretch/>
        </p:blipFill>
        <p:spPr>
          <a:xfrm>
            <a:off x="143554" y="1138425"/>
            <a:ext cx="8704185" cy="3419502"/>
          </a:xfrm>
          <a:prstGeom prst="rect">
            <a:avLst/>
          </a:prstGeom>
        </p:spPr>
      </p:pic>
      <p:sp>
        <p:nvSpPr>
          <p:cNvPr id="5" name="TextBox 4">
            <a:extLst>
              <a:ext uri="{FF2B5EF4-FFF2-40B4-BE49-F238E27FC236}">
                <a16:creationId xmlns:a16="http://schemas.microsoft.com/office/drawing/2014/main" id="{99464824-CA11-F846-90B2-CC90F57C9606}"/>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2.3 Library Services</a:t>
            </a:r>
          </a:p>
        </p:txBody>
      </p:sp>
      <p:sp>
        <p:nvSpPr>
          <p:cNvPr id="6" name="TextBox 5">
            <a:extLst>
              <a:ext uri="{FF2B5EF4-FFF2-40B4-BE49-F238E27FC236}">
                <a16:creationId xmlns:a16="http://schemas.microsoft.com/office/drawing/2014/main" id="{BD510BDA-6DDB-F247-B1F1-A0C672AE4785}"/>
              </a:ext>
            </a:extLst>
          </p:cNvPr>
          <p:cNvSpPr txBox="1"/>
          <p:nvPr/>
        </p:nvSpPr>
        <p:spPr>
          <a:xfrm>
            <a:off x="2790339" y="4611851"/>
            <a:ext cx="3410614" cy="338554"/>
          </a:xfrm>
          <a:prstGeom prst="rect">
            <a:avLst/>
          </a:prstGeom>
          <a:noFill/>
        </p:spPr>
        <p:txBody>
          <a:bodyPr wrap="none" rtlCol="0">
            <a:spAutoFit/>
          </a:bodyPr>
          <a:lstStyle/>
          <a:p>
            <a:r>
              <a:rPr lang="en-US" sz="1600" dirty="0"/>
              <a:t>Room, Computer &amp; 3D Printer Booking</a:t>
            </a:r>
          </a:p>
        </p:txBody>
      </p:sp>
    </p:spTree>
    <p:extLst>
      <p:ext uri="{BB962C8B-B14F-4D97-AF65-F5344CB8AC3E}">
        <p14:creationId xmlns:p14="http://schemas.microsoft.com/office/powerpoint/2010/main" val="3378404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C226D0-8856-744F-A22B-001513F8349C}"/>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2.4 Center for Language Education</a:t>
            </a:r>
          </a:p>
        </p:txBody>
      </p:sp>
      <p:graphicFrame>
        <p:nvGraphicFramePr>
          <p:cNvPr id="6" name="Table 5">
            <a:extLst>
              <a:ext uri="{FF2B5EF4-FFF2-40B4-BE49-F238E27FC236}">
                <a16:creationId xmlns:a16="http://schemas.microsoft.com/office/drawing/2014/main" id="{08EC486F-FDD1-A140-8B46-18AAEEB6307B}"/>
              </a:ext>
            </a:extLst>
          </p:cNvPr>
          <p:cNvGraphicFramePr>
            <a:graphicFrameLocks noGrp="1"/>
          </p:cNvGraphicFramePr>
          <p:nvPr>
            <p:extLst>
              <p:ext uri="{D42A27DB-BD31-4B8C-83A1-F6EECF244321}">
                <p14:modId xmlns:p14="http://schemas.microsoft.com/office/powerpoint/2010/main" val="3129925629"/>
              </p:ext>
            </p:extLst>
          </p:nvPr>
        </p:nvGraphicFramePr>
        <p:xfrm>
          <a:off x="247646" y="985720"/>
          <a:ext cx="8496000" cy="4968240"/>
        </p:xfrm>
        <a:graphic>
          <a:graphicData uri="http://schemas.openxmlformats.org/drawingml/2006/table">
            <a:tbl>
              <a:tblPr bandRow="1">
                <a:tableStyleId>{2D5ABB26-0587-4C30-8999-92F81FD0307C}</a:tableStyleId>
              </a:tblPr>
              <a:tblGrid>
                <a:gridCol w="2988000">
                  <a:extLst>
                    <a:ext uri="{9D8B030D-6E8A-4147-A177-3AD203B41FA5}">
                      <a16:colId xmlns:a16="http://schemas.microsoft.com/office/drawing/2014/main" val="2679582254"/>
                    </a:ext>
                  </a:extLst>
                </a:gridCol>
                <a:gridCol w="1800000">
                  <a:extLst>
                    <a:ext uri="{9D8B030D-6E8A-4147-A177-3AD203B41FA5}">
                      <a16:colId xmlns:a16="http://schemas.microsoft.com/office/drawing/2014/main" val="1852014826"/>
                    </a:ext>
                  </a:extLst>
                </a:gridCol>
                <a:gridCol w="3708000">
                  <a:extLst>
                    <a:ext uri="{9D8B030D-6E8A-4147-A177-3AD203B41FA5}">
                      <a16:colId xmlns:a16="http://schemas.microsoft.com/office/drawing/2014/main" val="200497574"/>
                    </a:ext>
                  </a:extLst>
                </a:gridCol>
              </a:tblGrid>
              <a:tr h="370840">
                <a:tc>
                  <a:txBody>
                    <a:bodyPr/>
                    <a:lstStyle/>
                    <a:p>
                      <a:pPr algn="ctr"/>
                      <a:r>
                        <a:rPr lang="en-US" sz="1600" dirty="0"/>
                        <a:t>FORMAL LANGUAGE CURRICULUM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1600" dirty="0"/>
                        <a:t>LANGUAGES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SERVICES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1818152370"/>
                  </a:ext>
                </a:extLst>
              </a:tr>
              <a:tr h="370840">
                <a:tc>
                  <a:txBody>
                    <a:bodyPr/>
                    <a:lstStyle/>
                    <a:p>
                      <a:pPr marL="285750" indent="-285750">
                        <a:buClr>
                          <a:srgbClr val="7030A0"/>
                        </a:buClr>
                        <a:buFont typeface="Wingdings" pitchFamily="2" charset="2"/>
                        <a:buChar char="§"/>
                      </a:pPr>
                      <a:r>
                        <a:rPr lang="en-US" sz="1400" dirty="0"/>
                        <a:t>Chinese Curriculum</a:t>
                      </a:r>
                    </a:p>
                    <a:p>
                      <a:pPr marL="285750" indent="-285750">
                        <a:buClr>
                          <a:srgbClr val="00B050"/>
                        </a:buClr>
                        <a:buFont typeface="Wingdings" pitchFamily="2" charset="2"/>
                        <a:buChar char="§"/>
                      </a:pPr>
                      <a:r>
                        <a:rPr lang="en-US" sz="1400" dirty="0"/>
                        <a:t>Chinese Credit Transfer</a:t>
                      </a:r>
                    </a:p>
                    <a:p>
                      <a:pPr marL="285750" indent="-285750">
                        <a:buClr>
                          <a:srgbClr val="7030A0"/>
                        </a:buClr>
                        <a:buFont typeface="Wingdings" pitchFamily="2" charset="2"/>
                        <a:buChar char="§"/>
                      </a:pPr>
                      <a:r>
                        <a:rPr lang="en-US" sz="1400" dirty="0"/>
                        <a:t>Chinese Placement Interview</a:t>
                      </a:r>
                    </a:p>
                    <a:p>
                      <a:pPr marL="285750" indent="-285750">
                        <a:buClr>
                          <a:srgbClr val="7030A0"/>
                        </a:buClr>
                        <a:buFont typeface="Wingdings" pitchFamily="2" charset="2"/>
                        <a:buChar char="§"/>
                      </a:pPr>
                      <a:r>
                        <a:rPr lang="en-US" sz="1400" dirty="0"/>
                        <a:t>English Curriculum</a:t>
                      </a:r>
                    </a:p>
                    <a:p>
                      <a:pPr marL="285750" indent="-285750">
                        <a:buClr>
                          <a:srgbClr val="7030A0"/>
                        </a:buClr>
                        <a:buFont typeface="Wingdings" pitchFamily="2" charset="2"/>
                        <a:buChar char="§"/>
                      </a:pPr>
                      <a:r>
                        <a:rPr lang="en-US" sz="1400" dirty="0"/>
                        <a:t>Proficiency test (ELPA)</a:t>
                      </a:r>
                    </a:p>
                    <a:p>
                      <a:pPr marL="285750" indent="-285750">
                        <a:buClr>
                          <a:srgbClr val="157FFF"/>
                        </a:buClr>
                        <a:buFont typeface="Wingdings" pitchFamily="2" charset="2"/>
                        <a:buChar char="§"/>
                      </a:pPr>
                      <a:r>
                        <a:rPr lang="en-US" sz="1400" dirty="0"/>
                        <a:t>Mater of Arts in International Language Education (MAILE)</a:t>
                      </a:r>
                    </a:p>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285750" indent="-285750">
                        <a:buClr>
                          <a:srgbClr val="FF0000"/>
                        </a:buClr>
                        <a:buFont typeface="Wingdings" pitchFamily="2" charset="2"/>
                        <a:buChar char="§"/>
                      </a:pPr>
                      <a:r>
                        <a:rPr lang="en-US" sz="1400" dirty="0"/>
                        <a:t>Arabic</a:t>
                      </a:r>
                    </a:p>
                    <a:p>
                      <a:pPr marL="285750" indent="-285750">
                        <a:buClr>
                          <a:srgbClr val="FF0000"/>
                        </a:buClr>
                        <a:buFont typeface="Wingdings" pitchFamily="2" charset="2"/>
                        <a:buChar char="§"/>
                      </a:pPr>
                      <a:r>
                        <a:rPr lang="en-US" sz="1400" dirty="0"/>
                        <a:t>Chinese</a:t>
                      </a:r>
                    </a:p>
                    <a:p>
                      <a:pPr marL="285750" indent="-285750">
                        <a:buClr>
                          <a:srgbClr val="7030A0"/>
                        </a:buClr>
                        <a:buFont typeface="Wingdings" pitchFamily="2" charset="2"/>
                        <a:buChar char="§"/>
                      </a:pPr>
                      <a:r>
                        <a:rPr lang="en-US" sz="1400" dirty="0"/>
                        <a:t>English</a:t>
                      </a:r>
                    </a:p>
                    <a:p>
                      <a:pPr marL="285750" indent="-285750">
                        <a:buClr>
                          <a:srgbClr val="FF0000"/>
                        </a:buClr>
                        <a:buFont typeface="Wingdings" pitchFamily="2" charset="2"/>
                        <a:buChar char="§"/>
                      </a:pPr>
                      <a:r>
                        <a:rPr lang="en-US" sz="1400" dirty="0"/>
                        <a:t>French</a:t>
                      </a:r>
                    </a:p>
                    <a:p>
                      <a:pPr marL="285750" indent="-285750">
                        <a:buClr>
                          <a:srgbClr val="FF0000"/>
                        </a:buClr>
                        <a:buFont typeface="Wingdings" pitchFamily="2" charset="2"/>
                        <a:buChar char="§"/>
                      </a:pPr>
                      <a:r>
                        <a:rPr lang="en-US" sz="1400" dirty="0"/>
                        <a:t>German</a:t>
                      </a:r>
                    </a:p>
                    <a:p>
                      <a:pPr marL="285750" indent="-285750">
                        <a:buClr>
                          <a:srgbClr val="FF0000"/>
                        </a:buClr>
                        <a:buFont typeface="Wingdings" pitchFamily="2" charset="2"/>
                        <a:buChar char="§"/>
                      </a:pPr>
                      <a:r>
                        <a:rPr lang="en-US" sz="1400" dirty="0"/>
                        <a:t>Japanese</a:t>
                      </a:r>
                    </a:p>
                    <a:p>
                      <a:pPr marL="285750" indent="-285750">
                        <a:buClr>
                          <a:srgbClr val="FF0000"/>
                        </a:buClr>
                        <a:buFont typeface="Wingdings" pitchFamily="2" charset="2"/>
                        <a:buChar char="§"/>
                      </a:pPr>
                      <a:r>
                        <a:rPr lang="en-US" sz="1400" dirty="0"/>
                        <a:t>Korean</a:t>
                      </a:r>
                    </a:p>
                    <a:p>
                      <a:pPr marL="285750" indent="-285750">
                        <a:buClr>
                          <a:srgbClr val="FF0000"/>
                        </a:buClr>
                        <a:buFont typeface="Wingdings" pitchFamily="2" charset="2"/>
                        <a:buChar char="§"/>
                      </a:pPr>
                      <a:r>
                        <a:rPr lang="en-US" sz="1400" dirty="0"/>
                        <a:t>Latin</a:t>
                      </a:r>
                    </a:p>
                    <a:p>
                      <a:pPr marL="285750" indent="-285750">
                        <a:buClr>
                          <a:srgbClr val="FF0000"/>
                        </a:buClr>
                        <a:buFont typeface="Wingdings" pitchFamily="2" charset="2"/>
                        <a:buChar char="§"/>
                      </a:pPr>
                      <a:r>
                        <a:rPr lang="en-US" sz="1400" dirty="0"/>
                        <a:t>Russian</a:t>
                      </a:r>
                    </a:p>
                    <a:p>
                      <a:pPr marL="285750" indent="-285750">
                        <a:buClr>
                          <a:srgbClr val="FF0000"/>
                        </a:buClr>
                        <a:buFont typeface="Wingdings" pitchFamily="2" charset="2"/>
                        <a:buChar char="§"/>
                      </a:pPr>
                      <a:r>
                        <a:rPr lang="en-US" sz="1400" dirty="0"/>
                        <a:t>Spanish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285750" indent="-285750">
                        <a:buClr>
                          <a:srgbClr val="7030A0"/>
                        </a:buClr>
                        <a:buFont typeface="Wingdings" pitchFamily="2" charset="2"/>
                        <a:buChar char="§"/>
                      </a:pPr>
                      <a:r>
                        <a:rPr lang="en-US" sz="1400" dirty="0"/>
                        <a:t>Advising on Pronunciation</a:t>
                      </a:r>
                    </a:p>
                    <a:p>
                      <a:pPr marL="285750" indent="-285750">
                        <a:buClr>
                          <a:srgbClr val="7030A0"/>
                        </a:buClr>
                        <a:buFont typeface="Wingdings" pitchFamily="2" charset="2"/>
                        <a:buChar char="§"/>
                      </a:pPr>
                      <a:r>
                        <a:rPr lang="en-US" sz="1400" dirty="0"/>
                        <a:t>Advising on Speaking</a:t>
                      </a:r>
                    </a:p>
                    <a:p>
                      <a:pPr marL="285750" indent="-285750">
                        <a:buClr>
                          <a:srgbClr val="7030A0"/>
                        </a:buClr>
                        <a:buFont typeface="Wingdings" pitchFamily="2" charset="2"/>
                        <a:buChar char="§"/>
                      </a:pPr>
                      <a:r>
                        <a:rPr lang="en-US" sz="1400" dirty="0"/>
                        <a:t>Advising on Writing</a:t>
                      </a:r>
                    </a:p>
                    <a:p>
                      <a:pPr marL="285750" indent="-285750">
                        <a:buClr>
                          <a:srgbClr val="7030A0"/>
                        </a:buClr>
                        <a:buFont typeface="Wingdings" pitchFamily="2" charset="2"/>
                        <a:buChar char="§"/>
                      </a:pPr>
                      <a:r>
                        <a:rPr lang="en-US" sz="1400" dirty="0"/>
                        <a:t>Chit-Chat Corner for English</a:t>
                      </a:r>
                    </a:p>
                    <a:p>
                      <a:pPr marL="285750" indent="-285750">
                        <a:buClr>
                          <a:srgbClr val="00B050"/>
                        </a:buClr>
                        <a:buFont typeface="Wingdings" pitchFamily="2" charset="2"/>
                        <a:buChar char="§"/>
                      </a:pPr>
                      <a:r>
                        <a:rPr lang="en-US" sz="1400" dirty="0"/>
                        <a:t>Facilities booking</a:t>
                      </a:r>
                    </a:p>
                    <a:p>
                      <a:pPr marL="285750" indent="-285750">
                        <a:buClr>
                          <a:srgbClr val="7030A0"/>
                        </a:buClr>
                        <a:buFont typeface="Wingdings" pitchFamily="2" charset="2"/>
                        <a:buChar char="§"/>
                      </a:pPr>
                      <a:r>
                        <a:rPr lang="en-US" sz="1400" dirty="0"/>
                        <a:t>HKUST Toastmasters Club</a:t>
                      </a:r>
                    </a:p>
                    <a:p>
                      <a:pPr marL="285750" indent="-285750">
                        <a:buClr>
                          <a:srgbClr val="FF0000"/>
                        </a:buClr>
                        <a:buFont typeface="Wingdings" pitchFamily="2" charset="2"/>
                        <a:buChar char="§"/>
                      </a:pPr>
                      <a:r>
                        <a:rPr lang="en-US" sz="1400" dirty="0"/>
                        <a:t>Putonghua Proficiency Test</a:t>
                      </a:r>
                    </a:p>
                    <a:p>
                      <a:pPr marL="285750" indent="-285750">
                        <a:buClr>
                          <a:srgbClr val="7030A0"/>
                        </a:buClr>
                        <a:buFont typeface="Wingdings" pitchFamily="2" charset="2"/>
                        <a:buChar char="§"/>
                      </a:pPr>
                      <a:r>
                        <a:rPr lang="en-US" sz="1400" dirty="0"/>
                        <a:t>The Canto-Corner</a:t>
                      </a:r>
                    </a:p>
                    <a:p>
                      <a:pPr marL="285750" indent="-285750">
                        <a:buClr>
                          <a:srgbClr val="7030A0"/>
                        </a:buClr>
                        <a:buFont typeface="Wingdings" pitchFamily="2" charset="2"/>
                        <a:buChar char="§"/>
                      </a:pPr>
                      <a:r>
                        <a:rPr lang="en-US" sz="1400" dirty="0"/>
                        <a:t>The Informal Curriculum for Language Learning (iLANG)</a:t>
                      </a:r>
                    </a:p>
                    <a:p>
                      <a:pPr marL="285750" indent="-285750">
                        <a:buClr>
                          <a:srgbClr val="7030A0"/>
                        </a:buClr>
                        <a:buFont typeface="Wingdings" pitchFamily="2" charset="2"/>
                        <a:buChar char="§"/>
                      </a:pPr>
                      <a:r>
                        <a:rPr lang="en-US" sz="1400" dirty="0"/>
                        <a:t>The Putonghua Corner</a:t>
                      </a:r>
                    </a:p>
                    <a:p>
                      <a:pPr marL="285750" indent="-285750">
                        <a:buClr>
                          <a:srgbClr val="00B050"/>
                        </a:buClr>
                        <a:buFont typeface="Wingdings" pitchFamily="2" charset="2"/>
                        <a:buChar char="§"/>
                      </a:pPr>
                      <a:r>
                        <a:rPr lang="en-US" sz="1400" dirty="0"/>
                        <a:t>The Use of The Language Commons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57258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ENGLISH LEARNING RESOURCES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CHINESE LEARNING RESOURCES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rowSpan="2">
                  <a:txBody>
                    <a:bodyPr/>
                    <a:lstStyle/>
                    <a:p>
                      <a:pPr marL="285750" indent="-285750" algn="l">
                        <a:buClr>
                          <a:srgbClr val="00B050"/>
                        </a:buClr>
                        <a:buFont typeface="Wingdings" pitchFamily="2" charset="2"/>
                        <a:buChar char="§"/>
                      </a:pPr>
                      <a:r>
                        <a:rPr lang="en-US" sz="1600" dirty="0"/>
                        <a:t>For UG </a:t>
                      </a:r>
                    </a:p>
                    <a:p>
                      <a:pPr marL="285750" indent="-285750" algn="l">
                        <a:buClr>
                          <a:srgbClr val="157FFF"/>
                        </a:buClr>
                        <a:buFont typeface="Wingdings" pitchFamily="2" charset="2"/>
                        <a:buChar char="§"/>
                      </a:pPr>
                      <a:r>
                        <a:rPr lang="en-US" sz="1600" dirty="0"/>
                        <a:t>For PG</a:t>
                      </a:r>
                    </a:p>
                    <a:p>
                      <a:pPr marL="285750" indent="-285750" algn="l">
                        <a:buClr>
                          <a:srgbClr val="7030A0"/>
                        </a:buClr>
                        <a:buFont typeface="Wingdings" pitchFamily="2" charset="2"/>
                        <a:buChar char="§"/>
                      </a:pPr>
                      <a:r>
                        <a:rPr lang="en-US" sz="1600" dirty="0"/>
                        <a:t>For UG + PG</a:t>
                      </a:r>
                    </a:p>
                    <a:p>
                      <a:pPr marL="285750" indent="-285750" algn="l">
                        <a:buClr>
                          <a:srgbClr val="FF0000"/>
                        </a:buClr>
                        <a:buFont typeface="Wingdings" pitchFamily="2" charset="2"/>
                        <a:buChar char="§"/>
                      </a:pPr>
                      <a:r>
                        <a:rPr lang="en-US" sz="1600"/>
                        <a:t>For UG </a:t>
                      </a:r>
                      <a:r>
                        <a:rPr lang="en-US" sz="1600" dirty="0"/>
                        <a:t>+ PG + Staff</a:t>
                      </a:r>
                    </a:p>
                    <a:p>
                      <a:pPr algn="l"/>
                      <a:endParaRPr lang="en-US" sz="1600" dirty="0"/>
                    </a:p>
                    <a:p>
                      <a:pPr algn="l"/>
                      <a:r>
                        <a:rPr lang="en-US" sz="1600" dirty="0"/>
                        <a:t>See full description at </a:t>
                      </a:r>
                      <a:r>
                        <a:rPr lang="en-US" sz="1600" dirty="0">
                          <a:hlinkClick r:id="rId2"/>
                        </a:rPr>
                        <a:t>https://cle.ust.hk/</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994660"/>
                  </a:ext>
                </a:extLst>
              </a:tr>
              <a:tr h="370840">
                <a:tc>
                  <a:txBody>
                    <a:bodyPr/>
                    <a:lstStyle/>
                    <a:p>
                      <a:pPr marL="285750" indent="-285750">
                        <a:buClr>
                          <a:srgbClr val="7030A0"/>
                        </a:buClr>
                        <a:buFont typeface="Wingdings" pitchFamily="2" charset="2"/>
                        <a:buChar char="§"/>
                      </a:pPr>
                      <a:r>
                        <a:rPr lang="en-US" sz="1400" dirty="0"/>
                        <a:t>Listening</a:t>
                      </a:r>
                    </a:p>
                    <a:p>
                      <a:pPr marL="285750" indent="-285750">
                        <a:buClr>
                          <a:srgbClr val="7030A0"/>
                        </a:buClr>
                        <a:buFont typeface="Wingdings" pitchFamily="2" charset="2"/>
                        <a:buChar char="§"/>
                      </a:pPr>
                      <a:r>
                        <a:rPr lang="en-US" sz="1400" dirty="0"/>
                        <a:t>Reading</a:t>
                      </a:r>
                    </a:p>
                    <a:p>
                      <a:pPr marL="285750" indent="-285750">
                        <a:buClr>
                          <a:srgbClr val="7030A0"/>
                        </a:buClr>
                        <a:buFont typeface="Wingdings" pitchFamily="2" charset="2"/>
                        <a:buChar char="§"/>
                      </a:pPr>
                      <a:r>
                        <a:rPr lang="en-US" sz="1400" dirty="0"/>
                        <a:t>Speaking</a:t>
                      </a:r>
                    </a:p>
                    <a:p>
                      <a:pPr marL="285750" indent="-285750">
                        <a:buClr>
                          <a:srgbClr val="7030A0"/>
                        </a:buClr>
                        <a:buFont typeface="Wingdings" pitchFamily="2" charset="2"/>
                        <a:buChar char="§"/>
                      </a:pPr>
                      <a:r>
                        <a:rPr lang="en-US" sz="1400" dirty="0"/>
                        <a:t>Vocabulary</a:t>
                      </a:r>
                    </a:p>
                    <a:p>
                      <a:pPr marL="285750" indent="-285750">
                        <a:buClr>
                          <a:srgbClr val="7030A0"/>
                        </a:buClr>
                        <a:buFont typeface="Wingdings" pitchFamily="2" charset="2"/>
                        <a:buChar char="§"/>
                      </a:pPr>
                      <a:r>
                        <a:rPr lang="en-US" sz="1400" dirty="0"/>
                        <a:t>Writing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285750" indent="-285750">
                        <a:buClr>
                          <a:srgbClr val="FF0000"/>
                        </a:buClr>
                        <a:buFont typeface="Wingdings" pitchFamily="2" charset="2"/>
                        <a:buChar char="§"/>
                      </a:pPr>
                      <a:r>
                        <a:rPr lang="en-US" sz="1400" dirty="0"/>
                        <a:t>Listening</a:t>
                      </a:r>
                    </a:p>
                    <a:p>
                      <a:pPr marL="285750" indent="-285750">
                        <a:buClr>
                          <a:srgbClr val="FF0000"/>
                        </a:buClr>
                        <a:buFont typeface="Wingdings" pitchFamily="2" charset="2"/>
                        <a:buChar char="§"/>
                      </a:pPr>
                      <a:r>
                        <a:rPr lang="en-US" sz="1400" dirty="0"/>
                        <a:t>Reading</a:t>
                      </a:r>
                    </a:p>
                    <a:p>
                      <a:pPr marL="285750" indent="-285750">
                        <a:buClr>
                          <a:srgbClr val="FF0000"/>
                        </a:buClr>
                        <a:buFont typeface="Wingdings" pitchFamily="2" charset="2"/>
                        <a:buChar char="§"/>
                      </a:pPr>
                      <a:r>
                        <a:rPr lang="en-US" sz="1400" dirty="0"/>
                        <a:t>Speaking</a:t>
                      </a:r>
                    </a:p>
                    <a:p>
                      <a:pPr marL="285750" indent="-285750">
                        <a:buClr>
                          <a:srgbClr val="FF0000"/>
                        </a:buClr>
                        <a:buFont typeface="Wingdings" pitchFamily="2" charset="2"/>
                        <a:buChar char="§"/>
                      </a:pPr>
                      <a:r>
                        <a:rPr lang="en-US" sz="1400" dirty="0"/>
                        <a:t>Vocabulary</a:t>
                      </a:r>
                    </a:p>
                    <a:p>
                      <a:pPr marL="285750" indent="-285750">
                        <a:buClr>
                          <a:srgbClr val="FF0000"/>
                        </a:buClr>
                        <a:buFont typeface="Wingdings" pitchFamily="2" charset="2"/>
                        <a:buChar char="§"/>
                      </a:pPr>
                      <a:r>
                        <a:rPr lang="en-US" sz="1400" dirty="0"/>
                        <a:t>Writing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772136"/>
                  </a:ext>
                </a:extLst>
              </a:tr>
            </a:tbl>
          </a:graphicData>
        </a:graphic>
      </p:graphicFrame>
    </p:spTree>
    <p:extLst>
      <p:ext uri="{BB962C8B-B14F-4D97-AF65-F5344CB8AC3E}">
        <p14:creationId xmlns:p14="http://schemas.microsoft.com/office/powerpoint/2010/main" val="3021974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C76400-5135-5643-A3DB-1B2448D575A8}"/>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2.5 Computer Barns</a:t>
            </a:r>
          </a:p>
        </p:txBody>
      </p:sp>
      <p:sp>
        <p:nvSpPr>
          <p:cNvPr id="3" name="Rectangle 2">
            <a:extLst>
              <a:ext uri="{FF2B5EF4-FFF2-40B4-BE49-F238E27FC236}">
                <a16:creationId xmlns:a16="http://schemas.microsoft.com/office/drawing/2014/main" id="{F2E159E5-A05D-004B-899E-8F28D422ED91}"/>
              </a:ext>
            </a:extLst>
          </p:cNvPr>
          <p:cNvSpPr/>
          <p:nvPr/>
        </p:nvSpPr>
        <p:spPr>
          <a:xfrm>
            <a:off x="219906" y="985720"/>
            <a:ext cx="8551479" cy="4524315"/>
          </a:xfrm>
          <a:prstGeom prst="rect">
            <a:avLst/>
          </a:prstGeom>
        </p:spPr>
        <p:txBody>
          <a:bodyPr wrap="square">
            <a:spAutoFit/>
          </a:bodyPr>
          <a:lstStyle/>
          <a:p>
            <a:pPr>
              <a:buClr>
                <a:schemeClr val="tx1"/>
              </a:buClr>
            </a:pPr>
            <a:r>
              <a:rPr lang="en-US" dirty="0"/>
              <a:t>ITSC runs four computer laboratories in different parts of the campus for members of the University community:</a:t>
            </a:r>
          </a:p>
          <a:p>
            <a:pPr>
              <a:buClr>
                <a:schemeClr val="tx1"/>
              </a:buClr>
            </a:pPr>
            <a:endParaRPr lang="en-US" dirty="0"/>
          </a:p>
          <a:p>
            <a:pPr marL="285750" indent="-285750">
              <a:buClr>
                <a:schemeClr val="tx1"/>
              </a:buClr>
              <a:buFont typeface="Wingdings" pitchFamily="2" charset="2"/>
              <a:buChar char="§"/>
            </a:pPr>
            <a:r>
              <a:rPr lang="en-US" dirty="0">
                <a:solidFill>
                  <a:srgbClr val="61A621"/>
                </a:solidFill>
                <a:hlinkClick r:id="rId2"/>
              </a:rPr>
              <a:t>Computer Barn A: </a:t>
            </a:r>
            <a:r>
              <a:rPr lang="en-US" dirty="0"/>
              <a:t>Room 4402-4404 (Lift 17-18)</a:t>
            </a:r>
          </a:p>
          <a:p>
            <a:pPr marL="742950" lvl="1" indent="-285750">
              <a:buClr>
                <a:schemeClr val="tx1"/>
              </a:buClr>
              <a:buFont typeface="Wingdings" pitchFamily="2" charset="2"/>
              <a:buChar char="§"/>
            </a:pPr>
            <a:r>
              <a:rPr lang="en-US" dirty="0"/>
              <a:t>Equipped with PCs, printers and scanners for both teaching and individual use</a:t>
            </a:r>
          </a:p>
          <a:p>
            <a:pPr marL="742950" lvl="1" indent="-285750">
              <a:buClr>
                <a:schemeClr val="tx1"/>
              </a:buClr>
              <a:buFont typeface="Wingdings" pitchFamily="2" charset="2"/>
              <a:buChar char="§"/>
            </a:pPr>
            <a:endParaRPr lang="en-US" dirty="0"/>
          </a:p>
          <a:p>
            <a:pPr marL="285750" indent="-285750">
              <a:buClr>
                <a:schemeClr val="tx1"/>
              </a:buClr>
              <a:buFont typeface="Wingdings" pitchFamily="2" charset="2"/>
              <a:buChar char="§"/>
            </a:pPr>
            <a:r>
              <a:rPr lang="en-US" dirty="0">
                <a:solidFill>
                  <a:srgbClr val="61A621"/>
                </a:solidFill>
                <a:hlinkClick r:id="rId3"/>
              </a:rPr>
              <a:t>Computer Barn B Tang Shiu Kin Computational Laboratory:</a:t>
            </a:r>
            <a:r>
              <a:rPr lang="en-US" dirty="0">
                <a:solidFill>
                  <a:srgbClr val="777777"/>
                </a:solidFill>
              </a:rPr>
              <a:t> </a:t>
            </a:r>
            <a:r>
              <a:rPr lang="en-US" dirty="0"/>
              <a:t>Room 1101 (Lift 17-18)</a:t>
            </a:r>
          </a:p>
          <a:p>
            <a:pPr marL="742950" lvl="1" indent="-285750">
              <a:buClr>
                <a:schemeClr val="tx1"/>
              </a:buClr>
              <a:buFont typeface="Wingdings" pitchFamily="2" charset="2"/>
              <a:buChar char="§"/>
            </a:pPr>
            <a:r>
              <a:rPr lang="en-US" dirty="0"/>
              <a:t>Equipped with PCs, printers and scanners for individual use, also equipment for students with special education needs (SEN)</a:t>
            </a:r>
          </a:p>
          <a:p>
            <a:pPr marL="742950" lvl="1" indent="-285750">
              <a:buClr>
                <a:schemeClr val="tx1"/>
              </a:buClr>
              <a:buFont typeface="Wingdings" pitchFamily="2" charset="2"/>
              <a:buChar char="§"/>
            </a:pPr>
            <a:endParaRPr lang="en-US" dirty="0"/>
          </a:p>
          <a:p>
            <a:pPr marL="285750" indent="-285750">
              <a:buClr>
                <a:schemeClr val="tx1"/>
              </a:buClr>
              <a:buFont typeface="Wingdings" pitchFamily="2" charset="2"/>
              <a:buChar char="§"/>
            </a:pPr>
            <a:r>
              <a:rPr lang="en-US" dirty="0">
                <a:solidFill>
                  <a:srgbClr val="61A621"/>
                </a:solidFill>
                <a:hlinkClick r:id="rId4"/>
              </a:rPr>
              <a:t>Computer Barn C:</a:t>
            </a:r>
            <a:r>
              <a:rPr lang="en-US" dirty="0">
                <a:solidFill>
                  <a:srgbClr val="777777"/>
                </a:solidFill>
              </a:rPr>
              <a:t> </a:t>
            </a:r>
            <a:r>
              <a:rPr lang="en-US" dirty="0"/>
              <a:t>Room 4578-4580 (Lift 27-28)</a:t>
            </a:r>
          </a:p>
          <a:p>
            <a:pPr marL="742950" lvl="1" indent="-285750">
              <a:buClr>
                <a:schemeClr val="tx1"/>
              </a:buClr>
              <a:buFont typeface="Wingdings" pitchFamily="2" charset="2"/>
              <a:buChar char="§"/>
            </a:pPr>
            <a:r>
              <a:rPr lang="en-US" dirty="0"/>
              <a:t>Equipped with PCs, printers and scanners for both teaching and individual use</a:t>
            </a:r>
          </a:p>
          <a:p>
            <a:pPr marL="742950" lvl="1" indent="-285750">
              <a:buClr>
                <a:schemeClr val="tx1"/>
              </a:buClr>
              <a:buFont typeface="Wingdings" pitchFamily="2" charset="2"/>
              <a:buChar char="§"/>
            </a:pPr>
            <a:endParaRPr lang="en-US" dirty="0"/>
          </a:p>
          <a:p>
            <a:pPr marL="285750" indent="-285750">
              <a:buClr>
                <a:schemeClr val="tx1"/>
              </a:buClr>
              <a:buFont typeface="Wingdings" pitchFamily="2" charset="2"/>
              <a:buChar char="§"/>
            </a:pPr>
            <a:r>
              <a:rPr lang="en-US" dirty="0">
                <a:solidFill>
                  <a:srgbClr val="61A621"/>
                </a:solidFill>
                <a:hlinkClick r:id="rId5"/>
              </a:rPr>
              <a:t>Virtual Barn:</a:t>
            </a:r>
            <a:r>
              <a:rPr lang="en-US" dirty="0">
                <a:solidFill>
                  <a:srgbClr val="777777"/>
                </a:solidFill>
              </a:rPr>
              <a:t> </a:t>
            </a:r>
            <a:r>
              <a:rPr lang="en-US" dirty="0"/>
              <a:t>Apart from going to the above computer barns, you can also access computer barn software and satellite printers anywhere anytime by connecting to virtual barn desktops from your own notebook/tablet and mobile phone</a:t>
            </a:r>
            <a:endParaRPr lang="en-US" b="0" i="0" dirty="0">
              <a:effectLst/>
            </a:endParaRPr>
          </a:p>
        </p:txBody>
      </p:sp>
    </p:spTree>
    <p:extLst>
      <p:ext uri="{BB962C8B-B14F-4D97-AF65-F5344CB8AC3E}">
        <p14:creationId xmlns:p14="http://schemas.microsoft.com/office/powerpoint/2010/main" val="387664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500EF6-72A9-A24E-924D-99F9A8DCF941}"/>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2.6 HPC2 Account</a:t>
            </a:r>
          </a:p>
        </p:txBody>
      </p:sp>
      <p:sp>
        <p:nvSpPr>
          <p:cNvPr id="4" name="Rectangle 3">
            <a:extLst>
              <a:ext uri="{FF2B5EF4-FFF2-40B4-BE49-F238E27FC236}">
                <a16:creationId xmlns:a16="http://schemas.microsoft.com/office/drawing/2014/main" id="{AB5EE268-856C-8845-BD3C-9118E7EC7E64}"/>
              </a:ext>
            </a:extLst>
          </p:cNvPr>
          <p:cNvSpPr/>
          <p:nvPr/>
        </p:nvSpPr>
        <p:spPr>
          <a:xfrm>
            <a:off x="188907" y="1138425"/>
            <a:ext cx="8506128" cy="1200329"/>
          </a:xfrm>
          <a:prstGeom prst="rect">
            <a:avLst/>
          </a:prstGeom>
        </p:spPr>
        <p:txBody>
          <a:bodyPr wrap="square">
            <a:spAutoFit/>
          </a:bodyPr>
          <a:lstStyle/>
          <a:p>
            <a:r>
              <a:rPr lang="en-US" dirty="0"/>
              <a:t>The HPC2 cluster is set up as an in-house high performance computing (HPC) facility at HKUST in Sep 2016.  It has 92 compute nodes which are </a:t>
            </a:r>
            <a:r>
              <a:rPr lang="en-US" dirty="0" err="1"/>
              <a:t>infiniBand</a:t>
            </a:r>
            <a:r>
              <a:rPr lang="en-US" dirty="0"/>
              <a:t> (IB) connected at 56 Gbit/s and 960 TB raw disk storage. The total number of CPU and GPU cores is 2248 and 69888 respectively and the theoretical peak performance is 120 TFLOPS.</a:t>
            </a:r>
          </a:p>
        </p:txBody>
      </p:sp>
      <p:sp>
        <p:nvSpPr>
          <p:cNvPr id="6" name="TextBox 5">
            <a:extLst>
              <a:ext uri="{FF2B5EF4-FFF2-40B4-BE49-F238E27FC236}">
                <a16:creationId xmlns:a16="http://schemas.microsoft.com/office/drawing/2014/main" id="{C3313D86-8B24-7844-8751-844AD863F784}"/>
              </a:ext>
            </a:extLst>
          </p:cNvPr>
          <p:cNvSpPr txBox="1"/>
          <p:nvPr/>
        </p:nvSpPr>
        <p:spPr>
          <a:xfrm>
            <a:off x="188907" y="3472645"/>
            <a:ext cx="2599814" cy="923330"/>
          </a:xfrm>
          <a:prstGeom prst="rect">
            <a:avLst/>
          </a:prstGeom>
          <a:noFill/>
        </p:spPr>
        <p:txBody>
          <a:bodyPr wrap="none" rtlCol="0">
            <a:spAutoFit/>
          </a:bodyPr>
          <a:lstStyle/>
          <a:p>
            <a:r>
              <a:rPr lang="en-US" dirty="0">
                <a:hlinkClick r:id="rId2"/>
              </a:rPr>
              <a:t>Account Application</a:t>
            </a:r>
            <a:endParaRPr lang="en-US" dirty="0"/>
          </a:p>
          <a:p>
            <a:endParaRPr lang="en-US" dirty="0"/>
          </a:p>
          <a:p>
            <a:r>
              <a:rPr lang="en-US" dirty="0">
                <a:hlinkClick r:id="rId3"/>
              </a:rPr>
              <a:t>HPC2 general information</a:t>
            </a:r>
            <a:endParaRPr lang="en-US" dirty="0"/>
          </a:p>
        </p:txBody>
      </p:sp>
      <p:pic>
        <p:nvPicPr>
          <p:cNvPr id="7" name="Picture 6">
            <a:extLst>
              <a:ext uri="{FF2B5EF4-FFF2-40B4-BE49-F238E27FC236}">
                <a16:creationId xmlns:a16="http://schemas.microsoft.com/office/drawing/2014/main" id="{1CC78AA2-774E-844A-BFE0-BDB80EA39097}"/>
              </a:ext>
            </a:extLst>
          </p:cNvPr>
          <p:cNvPicPr>
            <a:picLocks noChangeAspect="1"/>
          </p:cNvPicPr>
          <p:nvPr/>
        </p:nvPicPr>
        <p:blipFill>
          <a:blip r:embed="rId4"/>
          <a:stretch>
            <a:fillRect/>
          </a:stretch>
        </p:blipFill>
        <p:spPr>
          <a:xfrm>
            <a:off x="3655770" y="2677281"/>
            <a:ext cx="4942403" cy="3546508"/>
          </a:xfrm>
          <a:prstGeom prst="rect">
            <a:avLst/>
          </a:prstGeom>
        </p:spPr>
      </p:pic>
    </p:spTree>
    <p:extLst>
      <p:ext uri="{BB962C8B-B14F-4D97-AF65-F5344CB8AC3E}">
        <p14:creationId xmlns:p14="http://schemas.microsoft.com/office/powerpoint/2010/main" val="2465420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05E7BE-1DFB-CF43-90A1-3469B15D0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397" y="806970"/>
            <a:ext cx="7398498" cy="5619239"/>
          </a:xfrm>
          <a:prstGeom prst="rect">
            <a:avLst/>
          </a:prstGeom>
        </p:spPr>
      </p:pic>
      <p:sp>
        <p:nvSpPr>
          <p:cNvPr id="5" name="TextBox 4">
            <a:extLst>
              <a:ext uri="{FF2B5EF4-FFF2-40B4-BE49-F238E27FC236}">
                <a16:creationId xmlns:a16="http://schemas.microsoft.com/office/drawing/2014/main" id="{21FC8C85-A89E-1C4A-AD7A-CBAA34D9258E}"/>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2.6 HPC2 Account</a:t>
            </a:r>
          </a:p>
        </p:txBody>
      </p:sp>
    </p:spTree>
    <p:extLst>
      <p:ext uri="{BB962C8B-B14F-4D97-AF65-F5344CB8AC3E}">
        <p14:creationId xmlns:p14="http://schemas.microsoft.com/office/powerpoint/2010/main" val="9745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7A26552-2F4D-3F4F-A22F-32E272E2E5BF}"/>
              </a:ext>
            </a:extLst>
          </p:cNvPr>
          <p:cNvPicPr>
            <a:picLocks noChangeAspect="1"/>
          </p:cNvPicPr>
          <p:nvPr/>
        </p:nvPicPr>
        <p:blipFill rotWithShape="1">
          <a:blip r:embed="rId2">
            <a:extLst>
              <a:ext uri="{28A0092B-C50C-407E-A947-70E740481C1C}">
                <a14:useLocalDpi xmlns:a14="http://schemas.microsoft.com/office/drawing/2010/main" val="0"/>
              </a:ext>
            </a:extLst>
          </a:blip>
          <a:srcRect t="6455"/>
          <a:stretch/>
        </p:blipFill>
        <p:spPr>
          <a:xfrm>
            <a:off x="4289063" y="5566870"/>
            <a:ext cx="1295347" cy="490462"/>
          </a:xfrm>
          <a:prstGeom prst="rect">
            <a:avLst/>
          </a:prstGeom>
        </p:spPr>
      </p:pic>
      <p:sp>
        <p:nvSpPr>
          <p:cNvPr id="2" name="TextBox 1">
            <a:extLst>
              <a:ext uri="{FF2B5EF4-FFF2-40B4-BE49-F238E27FC236}">
                <a16:creationId xmlns:a16="http://schemas.microsoft.com/office/drawing/2014/main" id="{B1ADEE4B-C77C-9344-9967-7DE7E6A56ACA}"/>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2.7 Software License </a:t>
            </a:r>
          </a:p>
        </p:txBody>
      </p:sp>
      <p:sp>
        <p:nvSpPr>
          <p:cNvPr id="6" name="Rectangle 5">
            <a:extLst>
              <a:ext uri="{FF2B5EF4-FFF2-40B4-BE49-F238E27FC236}">
                <a16:creationId xmlns:a16="http://schemas.microsoft.com/office/drawing/2014/main" id="{1B1940AF-D37D-034F-A312-22284E38F80C}"/>
              </a:ext>
            </a:extLst>
          </p:cNvPr>
          <p:cNvSpPr/>
          <p:nvPr/>
        </p:nvSpPr>
        <p:spPr>
          <a:xfrm>
            <a:off x="143554" y="985720"/>
            <a:ext cx="8798971" cy="1200329"/>
          </a:xfrm>
          <a:prstGeom prst="rect">
            <a:avLst/>
          </a:prstGeom>
        </p:spPr>
        <p:txBody>
          <a:bodyPr wrap="square">
            <a:spAutoFit/>
          </a:bodyPr>
          <a:lstStyle/>
          <a:p>
            <a:r>
              <a:rPr lang="en-US" dirty="0"/>
              <a:t>ITSC provides a wide range of software, mostly free of charge, for Staff and/or Students use, ranging from general desktop applications like Microsoft Office, to specialized academic software. These software are pre-installed in offices/ lab areas for use, or are available for individuals to download.</a:t>
            </a:r>
          </a:p>
        </p:txBody>
      </p:sp>
      <p:sp>
        <p:nvSpPr>
          <p:cNvPr id="7" name="TextBox 6">
            <a:extLst>
              <a:ext uri="{FF2B5EF4-FFF2-40B4-BE49-F238E27FC236}">
                <a16:creationId xmlns:a16="http://schemas.microsoft.com/office/drawing/2014/main" id="{70866031-F71A-E044-8246-1C8E299A9484}"/>
              </a:ext>
            </a:extLst>
          </p:cNvPr>
          <p:cNvSpPr txBox="1"/>
          <p:nvPr/>
        </p:nvSpPr>
        <p:spPr>
          <a:xfrm>
            <a:off x="448965" y="2665475"/>
            <a:ext cx="8093366" cy="3416320"/>
          </a:xfrm>
          <a:prstGeom prst="rect">
            <a:avLst/>
          </a:prstGeom>
          <a:noFill/>
          <a:ln w="28575">
            <a:solidFill>
              <a:schemeClr val="accent1"/>
            </a:solidFill>
          </a:ln>
        </p:spPr>
        <p:txBody>
          <a:bodyPr wrap="square" rtlCol="0">
            <a:spAutoFit/>
          </a:bodyPr>
          <a:lstStyle/>
          <a:p>
            <a:pPr marL="342900" indent="-342900">
              <a:buAutoNum type="arabicPeriod"/>
            </a:pPr>
            <a:r>
              <a:rPr lang="en-US" dirty="0"/>
              <a:t>Click </a:t>
            </a:r>
            <a:r>
              <a:rPr lang="en-US" dirty="0">
                <a:hlinkClick r:id="rId3"/>
              </a:rPr>
              <a:t>the website</a:t>
            </a:r>
            <a:endParaRPr lang="en-US" dirty="0"/>
          </a:p>
          <a:p>
            <a:pPr marL="342900" indent="-342900">
              <a:buAutoNum type="arabicPeriod"/>
            </a:pPr>
            <a:endParaRPr lang="en-US" dirty="0"/>
          </a:p>
          <a:p>
            <a:pPr marL="342900" indent="-342900">
              <a:buAutoNum type="arabicPeriod"/>
            </a:pPr>
            <a:r>
              <a:rPr lang="en-US" dirty="0"/>
              <a:t>Click the button “Application Setup Advisor”</a:t>
            </a:r>
          </a:p>
          <a:p>
            <a:pPr marL="342900" indent="-342900">
              <a:buAutoNum type="arabicPeriod"/>
            </a:pPr>
            <a:endParaRPr lang="en-US" dirty="0"/>
          </a:p>
          <a:p>
            <a:pPr marL="342900" indent="-342900">
              <a:buAutoNum type="arabicPeriod"/>
            </a:pPr>
            <a:r>
              <a:rPr lang="en-US" dirty="0"/>
              <a:t>Click the button “Get Advice”</a:t>
            </a:r>
          </a:p>
          <a:p>
            <a:pPr marL="342900" indent="-342900">
              <a:buAutoNum type="arabicPeriod"/>
            </a:pPr>
            <a:endParaRPr lang="en-US" dirty="0"/>
          </a:p>
          <a:p>
            <a:pPr marL="342900" indent="-342900">
              <a:buAutoNum type="arabicPeriod"/>
            </a:pPr>
            <a:r>
              <a:rPr lang="en-US" dirty="0"/>
              <a:t>Remember to “declare” to access for more software </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Click the button “Get Advice” again</a:t>
            </a:r>
          </a:p>
        </p:txBody>
      </p:sp>
      <p:pic>
        <p:nvPicPr>
          <p:cNvPr id="11" name="Picture 10">
            <a:extLst>
              <a:ext uri="{FF2B5EF4-FFF2-40B4-BE49-F238E27FC236}">
                <a16:creationId xmlns:a16="http://schemas.microsoft.com/office/drawing/2014/main" id="{81DC9030-4AD9-BA4F-9E6C-9636CB702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7699" y="3112110"/>
            <a:ext cx="2590800" cy="622300"/>
          </a:xfrm>
          <a:prstGeom prst="rect">
            <a:avLst/>
          </a:prstGeom>
        </p:spPr>
      </p:pic>
      <p:pic>
        <p:nvPicPr>
          <p:cNvPr id="13" name="Picture 12">
            <a:extLst>
              <a:ext uri="{FF2B5EF4-FFF2-40B4-BE49-F238E27FC236}">
                <a16:creationId xmlns:a16="http://schemas.microsoft.com/office/drawing/2014/main" id="{E0809C0D-9C0D-9945-B119-68D8F41A6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390" y="3668218"/>
            <a:ext cx="1295347" cy="524307"/>
          </a:xfrm>
          <a:prstGeom prst="rect">
            <a:avLst/>
          </a:prstGeom>
        </p:spPr>
      </p:pic>
      <p:pic>
        <p:nvPicPr>
          <p:cNvPr id="15" name="Picture 14">
            <a:extLst>
              <a:ext uri="{FF2B5EF4-FFF2-40B4-BE49-F238E27FC236}">
                <a16:creationId xmlns:a16="http://schemas.microsoft.com/office/drawing/2014/main" id="{E67F6517-D882-DD4D-A05B-A62F36C0AB0B}"/>
              </a:ext>
            </a:extLst>
          </p:cNvPr>
          <p:cNvPicPr>
            <a:picLocks noChangeAspect="1"/>
          </p:cNvPicPr>
          <p:nvPr/>
        </p:nvPicPr>
        <p:blipFill rotWithShape="1">
          <a:blip r:embed="rId5">
            <a:extLst>
              <a:ext uri="{28A0092B-C50C-407E-A947-70E740481C1C}">
                <a14:useLocalDpi xmlns:a14="http://schemas.microsoft.com/office/drawing/2010/main" val="0"/>
              </a:ext>
            </a:extLst>
          </a:blip>
          <a:srcRect l="1955" t="19700" r="2244"/>
          <a:stretch/>
        </p:blipFill>
        <p:spPr>
          <a:xfrm>
            <a:off x="754376" y="4696800"/>
            <a:ext cx="7482546" cy="826048"/>
          </a:xfrm>
          <a:prstGeom prst="rect">
            <a:avLst/>
          </a:prstGeom>
        </p:spPr>
      </p:pic>
    </p:spTree>
    <p:extLst>
      <p:ext uri="{BB962C8B-B14F-4D97-AF65-F5344CB8AC3E}">
        <p14:creationId xmlns:p14="http://schemas.microsoft.com/office/powerpoint/2010/main" val="3118709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634202-20FE-324A-A1AB-D572E91642A3}"/>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3. Daily Life in HKUST</a:t>
            </a:r>
          </a:p>
        </p:txBody>
      </p:sp>
      <p:graphicFrame>
        <p:nvGraphicFramePr>
          <p:cNvPr id="4" name="Table 3">
            <a:extLst>
              <a:ext uri="{FF2B5EF4-FFF2-40B4-BE49-F238E27FC236}">
                <a16:creationId xmlns:a16="http://schemas.microsoft.com/office/drawing/2014/main" id="{894E88C6-3657-294A-9486-40471984F635}"/>
              </a:ext>
            </a:extLst>
          </p:cNvPr>
          <p:cNvGraphicFramePr>
            <a:graphicFrameLocks noGrp="1"/>
          </p:cNvGraphicFramePr>
          <p:nvPr>
            <p:extLst>
              <p:ext uri="{D42A27DB-BD31-4B8C-83A1-F6EECF244321}">
                <p14:modId xmlns:p14="http://schemas.microsoft.com/office/powerpoint/2010/main" val="1406230274"/>
              </p:ext>
            </p:extLst>
          </p:nvPr>
        </p:nvGraphicFramePr>
        <p:xfrm>
          <a:off x="1976015" y="1596540"/>
          <a:ext cx="4581150" cy="4489527"/>
        </p:xfrm>
        <a:graphic>
          <a:graphicData uri="http://schemas.openxmlformats.org/drawingml/2006/table">
            <a:tbl>
              <a:tblPr bandRow="1">
                <a:tableStyleId>{2D5ABB26-0587-4C30-8999-92F81FD0307C}</a:tableStyleId>
              </a:tblPr>
              <a:tblGrid>
                <a:gridCol w="4581150">
                  <a:extLst>
                    <a:ext uri="{9D8B030D-6E8A-4147-A177-3AD203B41FA5}">
                      <a16:colId xmlns:a16="http://schemas.microsoft.com/office/drawing/2014/main" val="1482163616"/>
                    </a:ext>
                  </a:extLst>
                </a:gridCol>
              </a:tblGrid>
              <a:tr h="641361">
                <a:tc>
                  <a:txBody>
                    <a:bodyPr/>
                    <a:lstStyle/>
                    <a:p>
                      <a:pPr algn="ctr"/>
                      <a:r>
                        <a:rPr lang="en-US" altLang="zh-CN" dirty="0"/>
                        <a:t>3.1</a:t>
                      </a:r>
                      <a:r>
                        <a:rPr lang="zh-CN" altLang="en-US" dirty="0"/>
                        <a:t> </a:t>
                      </a:r>
                      <a:r>
                        <a:rPr lang="en-US" altLang="zh-CN" dirty="0"/>
                        <a:t>Catering</a:t>
                      </a:r>
                      <a:endParaRPr lang="en-US" dirty="0"/>
                    </a:p>
                  </a:txBody>
                  <a:tcPr anchor="ctr">
                    <a:solidFill>
                      <a:schemeClr val="accent4">
                        <a:lumMod val="40000"/>
                        <a:lumOff val="60000"/>
                      </a:schemeClr>
                    </a:solidFill>
                  </a:tcPr>
                </a:tc>
                <a:extLst>
                  <a:ext uri="{0D108BD9-81ED-4DB2-BD59-A6C34878D82A}">
                    <a16:rowId xmlns:a16="http://schemas.microsoft.com/office/drawing/2014/main" val="1688547674"/>
                  </a:ext>
                </a:extLst>
              </a:tr>
              <a:tr h="641361">
                <a:tc>
                  <a:txBody>
                    <a:bodyPr/>
                    <a:lstStyle/>
                    <a:p>
                      <a:pPr algn="ctr"/>
                      <a:r>
                        <a:rPr lang="en-US" altLang="zh-CN" dirty="0"/>
                        <a:t>3.2</a:t>
                      </a:r>
                      <a:r>
                        <a:rPr lang="zh-CN" altLang="en-US" dirty="0"/>
                        <a:t> </a:t>
                      </a:r>
                      <a:r>
                        <a:rPr lang="en-US" altLang="zh-CN" dirty="0"/>
                        <a:t>Sports</a:t>
                      </a:r>
                      <a:endParaRPr lang="en-US" dirty="0"/>
                    </a:p>
                  </a:txBody>
                  <a:tcPr anchor="ctr">
                    <a:solidFill>
                      <a:schemeClr val="accent4">
                        <a:lumMod val="40000"/>
                        <a:lumOff val="60000"/>
                      </a:schemeClr>
                    </a:solidFill>
                  </a:tcPr>
                </a:tc>
                <a:extLst>
                  <a:ext uri="{0D108BD9-81ED-4DB2-BD59-A6C34878D82A}">
                    <a16:rowId xmlns:a16="http://schemas.microsoft.com/office/drawing/2014/main" val="518713581"/>
                  </a:ext>
                </a:extLst>
              </a:tr>
              <a:tr h="641361">
                <a:tc>
                  <a:txBody>
                    <a:bodyPr/>
                    <a:lstStyle/>
                    <a:p>
                      <a:pPr algn="ctr"/>
                      <a:r>
                        <a:rPr lang="en-US" altLang="zh-CN" dirty="0"/>
                        <a:t>3.3</a:t>
                      </a:r>
                      <a:r>
                        <a:rPr lang="zh-CN" altLang="en-US" dirty="0"/>
                        <a:t> </a:t>
                      </a:r>
                      <a:r>
                        <a:rPr lang="en-US" altLang="zh-CN" dirty="0"/>
                        <a:t>Shops</a:t>
                      </a:r>
                      <a:endParaRPr lang="en-US" dirty="0"/>
                    </a:p>
                  </a:txBody>
                  <a:tcPr anchor="ctr">
                    <a:solidFill>
                      <a:schemeClr val="accent4">
                        <a:lumMod val="40000"/>
                        <a:lumOff val="60000"/>
                      </a:schemeClr>
                    </a:solidFill>
                  </a:tcPr>
                </a:tc>
                <a:extLst>
                  <a:ext uri="{0D108BD9-81ED-4DB2-BD59-A6C34878D82A}">
                    <a16:rowId xmlns:a16="http://schemas.microsoft.com/office/drawing/2014/main" val="1671660082"/>
                  </a:ext>
                </a:extLst>
              </a:tr>
              <a:tr h="641361">
                <a:tc>
                  <a:txBody>
                    <a:bodyPr/>
                    <a:lstStyle/>
                    <a:p>
                      <a:pPr algn="ctr"/>
                      <a:r>
                        <a:rPr lang="en-US" altLang="zh-CN" dirty="0"/>
                        <a:t>3.4</a:t>
                      </a:r>
                      <a:r>
                        <a:rPr lang="zh-CN" altLang="en-US" dirty="0"/>
                        <a:t> </a:t>
                      </a:r>
                      <a:r>
                        <a:rPr lang="en-US" altLang="zh-CN" dirty="0"/>
                        <a:t>Online shopping</a:t>
                      </a:r>
                      <a:endParaRPr lang="en-US" dirty="0"/>
                    </a:p>
                  </a:txBody>
                  <a:tcPr anchor="ctr">
                    <a:solidFill>
                      <a:schemeClr val="accent4">
                        <a:lumMod val="40000"/>
                        <a:lumOff val="60000"/>
                      </a:schemeClr>
                    </a:solidFill>
                  </a:tcPr>
                </a:tc>
                <a:extLst>
                  <a:ext uri="{0D108BD9-81ED-4DB2-BD59-A6C34878D82A}">
                    <a16:rowId xmlns:a16="http://schemas.microsoft.com/office/drawing/2014/main" val="1804606990"/>
                  </a:ext>
                </a:extLst>
              </a:tr>
              <a:tr h="641361">
                <a:tc>
                  <a:txBody>
                    <a:bodyPr/>
                    <a:lstStyle/>
                    <a:p>
                      <a:pPr algn="ctr"/>
                      <a:r>
                        <a:rPr lang="en-US" dirty="0"/>
                        <a:t>3.5 Other things</a:t>
                      </a:r>
                    </a:p>
                  </a:txBody>
                  <a:tcPr anchor="ctr">
                    <a:solidFill>
                      <a:schemeClr val="accent4">
                        <a:lumMod val="40000"/>
                        <a:lumOff val="60000"/>
                      </a:schemeClr>
                    </a:solidFill>
                  </a:tcPr>
                </a:tc>
                <a:extLst>
                  <a:ext uri="{0D108BD9-81ED-4DB2-BD59-A6C34878D82A}">
                    <a16:rowId xmlns:a16="http://schemas.microsoft.com/office/drawing/2014/main" val="2330994498"/>
                  </a:ext>
                </a:extLst>
              </a:tr>
              <a:tr h="641361">
                <a:tc>
                  <a:txBody>
                    <a:bodyPr/>
                    <a:lstStyle/>
                    <a:p>
                      <a:pPr algn="ctr"/>
                      <a:r>
                        <a:rPr lang="en-US" altLang="zh-CN" dirty="0"/>
                        <a:t>3</a:t>
                      </a:r>
                      <a:r>
                        <a:rPr lang="en-US" dirty="0"/>
                        <a:t>.</a:t>
                      </a:r>
                      <a:r>
                        <a:rPr lang="en-US" altLang="zh-CN" dirty="0"/>
                        <a:t>6</a:t>
                      </a:r>
                      <a:r>
                        <a:rPr lang="en-US" dirty="0"/>
                        <a:t> Useful Links</a:t>
                      </a:r>
                    </a:p>
                  </a:txBody>
                  <a:tcPr anchor="ctr">
                    <a:solidFill>
                      <a:schemeClr val="accent4">
                        <a:lumMod val="40000"/>
                        <a:lumOff val="60000"/>
                      </a:schemeClr>
                    </a:solidFill>
                  </a:tcPr>
                </a:tc>
                <a:extLst>
                  <a:ext uri="{0D108BD9-81ED-4DB2-BD59-A6C34878D82A}">
                    <a16:rowId xmlns:a16="http://schemas.microsoft.com/office/drawing/2014/main" val="4087453572"/>
                  </a:ext>
                </a:extLst>
              </a:tr>
              <a:tr h="641361">
                <a:tc>
                  <a:txBody>
                    <a:bodyPr/>
                    <a:lstStyle/>
                    <a:p>
                      <a:pPr algn="ctr"/>
                      <a:r>
                        <a:rPr lang="en-US" altLang="zh-CN" dirty="0"/>
                        <a:t>3</a:t>
                      </a:r>
                      <a:r>
                        <a:rPr lang="en-US" dirty="0"/>
                        <a:t>.</a:t>
                      </a:r>
                      <a:r>
                        <a:rPr lang="en-US" altLang="zh-CN" dirty="0"/>
                        <a:t>7</a:t>
                      </a:r>
                      <a:r>
                        <a:rPr lang="en-US" dirty="0"/>
                        <a:t> Useful APPs</a:t>
                      </a:r>
                    </a:p>
                  </a:txBody>
                  <a:tcPr anchor="ctr">
                    <a:solidFill>
                      <a:schemeClr val="accent4">
                        <a:lumMod val="40000"/>
                        <a:lumOff val="60000"/>
                      </a:schemeClr>
                    </a:solidFill>
                  </a:tcPr>
                </a:tc>
                <a:extLst>
                  <a:ext uri="{0D108BD9-81ED-4DB2-BD59-A6C34878D82A}">
                    <a16:rowId xmlns:a16="http://schemas.microsoft.com/office/drawing/2014/main" val="1763919315"/>
                  </a:ext>
                </a:extLst>
              </a:tr>
            </a:tbl>
          </a:graphicData>
        </a:graphic>
      </p:graphicFrame>
    </p:spTree>
    <p:extLst>
      <p:ext uri="{BB962C8B-B14F-4D97-AF65-F5344CB8AC3E}">
        <p14:creationId xmlns:p14="http://schemas.microsoft.com/office/powerpoint/2010/main" val="1480216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1285A-4C6B-EF4B-BE53-0F76EB56AEC3}"/>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3.1 Catering</a:t>
            </a:r>
          </a:p>
        </p:txBody>
      </p:sp>
      <p:grpSp>
        <p:nvGrpSpPr>
          <p:cNvPr id="16" name="Group 15">
            <a:extLst>
              <a:ext uri="{FF2B5EF4-FFF2-40B4-BE49-F238E27FC236}">
                <a16:creationId xmlns:a16="http://schemas.microsoft.com/office/drawing/2014/main" id="{A6DA5D0B-419E-534A-847F-166245FC7049}"/>
              </a:ext>
            </a:extLst>
          </p:cNvPr>
          <p:cNvGrpSpPr>
            <a:grpSpLocks noChangeAspect="1"/>
          </p:cNvGrpSpPr>
          <p:nvPr/>
        </p:nvGrpSpPr>
        <p:grpSpPr>
          <a:xfrm>
            <a:off x="448965" y="985720"/>
            <a:ext cx="5708491" cy="5573197"/>
            <a:chOff x="183897" y="830391"/>
            <a:chExt cx="5946346" cy="5805414"/>
          </a:xfrm>
        </p:grpSpPr>
        <p:pic>
          <p:nvPicPr>
            <p:cNvPr id="10" name="Picture 9">
              <a:extLst>
                <a:ext uri="{FF2B5EF4-FFF2-40B4-BE49-F238E27FC236}">
                  <a16:creationId xmlns:a16="http://schemas.microsoft.com/office/drawing/2014/main" id="{FCB149D1-9FA4-2C41-9DAF-2C4135615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98" y="3172812"/>
              <a:ext cx="5937275" cy="2278487"/>
            </a:xfrm>
            <a:prstGeom prst="rect">
              <a:avLst/>
            </a:prstGeom>
          </p:spPr>
        </p:pic>
        <p:pic>
          <p:nvPicPr>
            <p:cNvPr id="12" name="Picture 11">
              <a:extLst>
                <a:ext uri="{FF2B5EF4-FFF2-40B4-BE49-F238E27FC236}">
                  <a16:creationId xmlns:a16="http://schemas.microsoft.com/office/drawing/2014/main" id="{1F5F8A96-1DF4-FB41-A54C-A4CBA453E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98" y="830391"/>
              <a:ext cx="5946345" cy="2466043"/>
            </a:xfrm>
            <a:prstGeom prst="rect">
              <a:avLst/>
            </a:prstGeom>
          </p:spPr>
        </p:pic>
        <p:pic>
          <p:nvPicPr>
            <p:cNvPr id="14" name="Picture 13">
              <a:extLst>
                <a:ext uri="{FF2B5EF4-FFF2-40B4-BE49-F238E27FC236}">
                  <a16:creationId xmlns:a16="http://schemas.microsoft.com/office/drawing/2014/main" id="{FD444686-3BD7-384E-8D47-084613ACA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97" y="5451298"/>
              <a:ext cx="5946345" cy="1184507"/>
            </a:xfrm>
            <a:prstGeom prst="rect">
              <a:avLst/>
            </a:prstGeom>
          </p:spPr>
        </p:pic>
      </p:grpSp>
      <p:sp>
        <p:nvSpPr>
          <p:cNvPr id="17" name="TextBox 16">
            <a:extLst>
              <a:ext uri="{FF2B5EF4-FFF2-40B4-BE49-F238E27FC236}">
                <a16:creationId xmlns:a16="http://schemas.microsoft.com/office/drawing/2014/main" id="{B00D1D17-68BD-D645-84AE-D083C19178BF}"/>
              </a:ext>
            </a:extLst>
          </p:cNvPr>
          <p:cNvSpPr txBox="1"/>
          <p:nvPr/>
        </p:nvSpPr>
        <p:spPr>
          <a:xfrm>
            <a:off x="6512257" y="1984754"/>
            <a:ext cx="2182777" cy="369332"/>
          </a:xfrm>
          <a:prstGeom prst="rect">
            <a:avLst/>
          </a:prstGeom>
          <a:noFill/>
        </p:spPr>
        <p:txBody>
          <a:bodyPr wrap="none" rtlCol="0">
            <a:spAutoFit/>
          </a:bodyPr>
          <a:lstStyle/>
          <a:p>
            <a:r>
              <a:rPr lang="en-US" dirty="0">
                <a:hlinkClick r:id="rId5"/>
              </a:rPr>
              <a:t>Click here for full lists</a:t>
            </a:r>
            <a:endParaRPr lang="en-US" dirty="0"/>
          </a:p>
        </p:txBody>
      </p:sp>
    </p:spTree>
    <p:extLst>
      <p:ext uri="{BB962C8B-B14F-4D97-AF65-F5344CB8AC3E}">
        <p14:creationId xmlns:p14="http://schemas.microsoft.com/office/powerpoint/2010/main" val="1109851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1285A-4C6B-EF4B-BE53-0F76EB56AEC3}"/>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3.</a:t>
            </a:r>
            <a:r>
              <a:rPr lang="en-US" altLang="zh-CN" sz="3200" dirty="0">
                <a:latin typeface="Comic Sans MS" panose="030F0902030302020204" pitchFamily="66" charset="0"/>
              </a:rPr>
              <a:t>2</a:t>
            </a:r>
            <a:r>
              <a:rPr lang="en-US" sz="3200" dirty="0">
                <a:latin typeface="Comic Sans MS" panose="030F0902030302020204" pitchFamily="66" charset="0"/>
              </a:rPr>
              <a:t> Sports</a:t>
            </a:r>
          </a:p>
        </p:txBody>
      </p:sp>
      <p:sp>
        <p:nvSpPr>
          <p:cNvPr id="3" name="TextBox 2">
            <a:extLst>
              <a:ext uri="{FF2B5EF4-FFF2-40B4-BE49-F238E27FC236}">
                <a16:creationId xmlns:a16="http://schemas.microsoft.com/office/drawing/2014/main" id="{1B11C589-D6B8-8542-B97E-44C7736CA7F1}"/>
              </a:ext>
            </a:extLst>
          </p:cNvPr>
          <p:cNvSpPr txBox="1"/>
          <p:nvPr/>
        </p:nvSpPr>
        <p:spPr>
          <a:xfrm>
            <a:off x="601670" y="1443835"/>
            <a:ext cx="1316835" cy="369332"/>
          </a:xfrm>
          <a:prstGeom prst="rect">
            <a:avLst/>
          </a:prstGeom>
          <a:noFill/>
        </p:spPr>
        <p:txBody>
          <a:bodyPr wrap="none" rtlCol="0">
            <a:spAutoFit/>
          </a:bodyPr>
          <a:lstStyle/>
          <a:p>
            <a:r>
              <a:rPr lang="en-US" dirty="0">
                <a:hlinkClick r:id="rId2"/>
              </a:rPr>
              <a:t>Sports clubs</a:t>
            </a:r>
            <a:endParaRPr lang="en-US" dirty="0"/>
          </a:p>
        </p:txBody>
      </p:sp>
      <p:pic>
        <p:nvPicPr>
          <p:cNvPr id="5" name="Picture 4">
            <a:extLst>
              <a:ext uri="{FF2B5EF4-FFF2-40B4-BE49-F238E27FC236}">
                <a16:creationId xmlns:a16="http://schemas.microsoft.com/office/drawing/2014/main" id="{99EC8BDF-367F-8D4F-92D4-13A9E0C45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720" y="911104"/>
            <a:ext cx="6557165" cy="1804126"/>
          </a:xfrm>
          <a:prstGeom prst="rect">
            <a:avLst/>
          </a:prstGeom>
        </p:spPr>
      </p:pic>
      <p:sp>
        <p:nvSpPr>
          <p:cNvPr id="6" name="Rectangle 5">
            <a:extLst>
              <a:ext uri="{FF2B5EF4-FFF2-40B4-BE49-F238E27FC236}">
                <a16:creationId xmlns:a16="http://schemas.microsoft.com/office/drawing/2014/main" id="{E4C0D70C-197F-9243-AE1F-7675E5A9C3DB}"/>
              </a:ext>
            </a:extLst>
          </p:cNvPr>
          <p:cNvSpPr/>
          <p:nvPr/>
        </p:nvSpPr>
        <p:spPr>
          <a:xfrm>
            <a:off x="5488230" y="3254392"/>
            <a:ext cx="2768963" cy="369332"/>
          </a:xfrm>
          <a:prstGeom prst="rect">
            <a:avLst/>
          </a:prstGeom>
        </p:spPr>
        <p:txBody>
          <a:bodyPr wrap="none">
            <a:spAutoFit/>
          </a:bodyPr>
          <a:lstStyle/>
          <a:p>
            <a:r>
              <a:rPr lang="en-US" dirty="0">
                <a:hlinkClick r:id="rId4"/>
              </a:rPr>
              <a:t>Booking for sports facilities </a:t>
            </a:r>
            <a:endParaRPr lang="en-US" dirty="0"/>
          </a:p>
        </p:txBody>
      </p:sp>
      <p:pic>
        <p:nvPicPr>
          <p:cNvPr id="8" name="Picture 7">
            <a:extLst>
              <a:ext uri="{FF2B5EF4-FFF2-40B4-BE49-F238E27FC236}">
                <a16:creationId xmlns:a16="http://schemas.microsoft.com/office/drawing/2014/main" id="{0DB7BD19-765A-7743-AE52-831F4F9A210D}"/>
              </a:ext>
            </a:extLst>
          </p:cNvPr>
          <p:cNvPicPr>
            <a:picLocks noChangeAspect="1"/>
          </p:cNvPicPr>
          <p:nvPr/>
        </p:nvPicPr>
        <p:blipFill rotWithShape="1">
          <a:blip r:embed="rId5">
            <a:extLst>
              <a:ext uri="{28A0092B-C50C-407E-A947-70E740481C1C}">
                <a14:useLocalDpi xmlns:a14="http://schemas.microsoft.com/office/drawing/2010/main" val="0"/>
              </a:ext>
            </a:extLst>
          </a:blip>
          <a:srcRect l="-212" r="56410" b="60207"/>
          <a:stretch/>
        </p:blipFill>
        <p:spPr>
          <a:xfrm>
            <a:off x="4724704" y="3773438"/>
            <a:ext cx="4123035" cy="2120156"/>
          </a:xfrm>
          <a:prstGeom prst="rect">
            <a:avLst/>
          </a:prstGeom>
        </p:spPr>
      </p:pic>
      <p:sp>
        <p:nvSpPr>
          <p:cNvPr id="9" name="Rectangle 8">
            <a:extLst>
              <a:ext uri="{FF2B5EF4-FFF2-40B4-BE49-F238E27FC236}">
                <a16:creationId xmlns:a16="http://schemas.microsoft.com/office/drawing/2014/main" id="{A8145777-F08F-C842-8BAD-D31C2F42EB24}"/>
              </a:ext>
            </a:extLst>
          </p:cNvPr>
          <p:cNvSpPr/>
          <p:nvPr/>
        </p:nvSpPr>
        <p:spPr>
          <a:xfrm>
            <a:off x="0" y="3254392"/>
            <a:ext cx="4572000" cy="369332"/>
          </a:xfrm>
          <a:prstGeom prst="rect">
            <a:avLst/>
          </a:prstGeom>
        </p:spPr>
        <p:txBody>
          <a:bodyPr>
            <a:spAutoFit/>
          </a:bodyPr>
          <a:lstStyle/>
          <a:p>
            <a:pPr algn="ctr"/>
            <a:r>
              <a:rPr lang="en-US" dirty="0">
                <a:hlinkClick r:id="rId6"/>
              </a:rPr>
              <a:t>Fitness center (no need to book)</a:t>
            </a:r>
            <a:endParaRPr lang="en-US" dirty="0"/>
          </a:p>
        </p:txBody>
      </p:sp>
      <p:pic>
        <p:nvPicPr>
          <p:cNvPr id="11" name="Picture 10">
            <a:extLst>
              <a:ext uri="{FF2B5EF4-FFF2-40B4-BE49-F238E27FC236}">
                <a16:creationId xmlns:a16="http://schemas.microsoft.com/office/drawing/2014/main" id="{E987F948-9425-8048-82F7-D865FA9F93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342" y="3735365"/>
            <a:ext cx="3664919" cy="2442325"/>
          </a:xfrm>
          <a:prstGeom prst="rect">
            <a:avLst/>
          </a:prstGeom>
        </p:spPr>
      </p:pic>
      <p:sp>
        <p:nvSpPr>
          <p:cNvPr id="4" name="TextBox 3">
            <a:extLst>
              <a:ext uri="{FF2B5EF4-FFF2-40B4-BE49-F238E27FC236}">
                <a16:creationId xmlns:a16="http://schemas.microsoft.com/office/drawing/2014/main" id="{7CA1456D-B143-B74B-8E1C-BAC26702C84D}"/>
              </a:ext>
            </a:extLst>
          </p:cNvPr>
          <p:cNvSpPr txBox="1"/>
          <p:nvPr/>
        </p:nvSpPr>
        <p:spPr>
          <a:xfrm>
            <a:off x="4782611" y="5899006"/>
            <a:ext cx="3962047" cy="307777"/>
          </a:xfrm>
          <a:prstGeom prst="rect">
            <a:avLst/>
          </a:prstGeom>
          <a:noFill/>
        </p:spPr>
        <p:txBody>
          <a:bodyPr wrap="none" rtlCol="0">
            <a:spAutoFit/>
          </a:bodyPr>
          <a:lstStyle/>
          <a:p>
            <a:r>
              <a:rPr lang="en-US" sz="1400" dirty="0">
                <a:solidFill>
                  <a:schemeClr val="bg1">
                    <a:lumMod val="50000"/>
                  </a:schemeClr>
                </a:solidFill>
              </a:rPr>
              <a:t>Note: There are many badminton fans in Rm 4207 :(</a:t>
            </a:r>
          </a:p>
        </p:txBody>
      </p:sp>
    </p:spTree>
    <p:extLst>
      <p:ext uri="{BB962C8B-B14F-4D97-AF65-F5344CB8AC3E}">
        <p14:creationId xmlns:p14="http://schemas.microsoft.com/office/powerpoint/2010/main" val="4006059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1285A-4C6B-EF4B-BE53-0F76EB56AEC3}"/>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3.</a:t>
            </a:r>
            <a:r>
              <a:rPr lang="en-US" altLang="zh-CN" sz="3200" dirty="0">
                <a:latin typeface="Comic Sans MS" panose="030F0902030302020204" pitchFamily="66" charset="0"/>
              </a:rPr>
              <a:t>3</a:t>
            </a:r>
            <a:r>
              <a:rPr lang="en-US" sz="3200" dirty="0">
                <a:latin typeface="Comic Sans MS" panose="030F0902030302020204" pitchFamily="66" charset="0"/>
              </a:rPr>
              <a:t> Shops</a:t>
            </a:r>
          </a:p>
        </p:txBody>
      </p:sp>
      <p:graphicFrame>
        <p:nvGraphicFramePr>
          <p:cNvPr id="3" name="Table 2">
            <a:extLst>
              <a:ext uri="{FF2B5EF4-FFF2-40B4-BE49-F238E27FC236}">
                <a16:creationId xmlns:a16="http://schemas.microsoft.com/office/drawing/2014/main" id="{E7E43FEE-05DE-BB40-A4B9-C17D391B48D8}"/>
              </a:ext>
            </a:extLst>
          </p:cNvPr>
          <p:cNvGraphicFramePr>
            <a:graphicFrameLocks noGrp="1"/>
          </p:cNvGraphicFramePr>
          <p:nvPr>
            <p:extLst>
              <p:ext uri="{D42A27DB-BD31-4B8C-83A1-F6EECF244321}">
                <p14:modId xmlns:p14="http://schemas.microsoft.com/office/powerpoint/2010/main" val="144081731"/>
              </p:ext>
            </p:extLst>
          </p:nvPr>
        </p:nvGraphicFramePr>
        <p:xfrm>
          <a:off x="448965" y="1259155"/>
          <a:ext cx="8246070" cy="4466715"/>
        </p:xfrm>
        <a:graphic>
          <a:graphicData uri="http://schemas.openxmlformats.org/drawingml/2006/table">
            <a:tbl>
              <a:tblPr bandRow="1">
                <a:tableStyleId>{5940675A-B579-460E-94D1-54222C63F5DA}</a:tableStyleId>
              </a:tblPr>
              <a:tblGrid>
                <a:gridCol w="2748690">
                  <a:extLst>
                    <a:ext uri="{9D8B030D-6E8A-4147-A177-3AD203B41FA5}">
                      <a16:colId xmlns:a16="http://schemas.microsoft.com/office/drawing/2014/main" val="3073610691"/>
                    </a:ext>
                  </a:extLst>
                </a:gridCol>
                <a:gridCol w="2748690">
                  <a:extLst>
                    <a:ext uri="{9D8B030D-6E8A-4147-A177-3AD203B41FA5}">
                      <a16:colId xmlns:a16="http://schemas.microsoft.com/office/drawing/2014/main" val="4122734316"/>
                    </a:ext>
                  </a:extLst>
                </a:gridCol>
                <a:gridCol w="2748690">
                  <a:extLst>
                    <a:ext uri="{9D8B030D-6E8A-4147-A177-3AD203B41FA5}">
                      <a16:colId xmlns:a16="http://schemas.microsoft.com/office/drawing/2014/main" val="149266371"/>
                    </a:ext>
                  </a:extLst>
                </a:gridCol>
              </a:tblGrid>
              <a:tr h="755750">
                <a:tc>
                  <a:txBody>
                    <a:bodyPr/>
                    <a:lstStyle/>
                    <a:p>
                      <a:pPr algn="ctr"/>
                      <a:r>
                        <a:rPr lang="en-US" sz="1800" dirty="0"/>
                        <a:t>Bookstore</a:t>
                      </a:r>
                    </a:p>
                  </a:txBody>
                  <a:tcPr anchor="ctr">
                    <a:solidFill>
                      <a:schemeClr val="accent3">
                        <a:lumMod val="20000"/>
                        <a:lumOff val="80000"/>
                      </a:schemeClr>
                    </a:solidFill>
                  </a:tcPr>
                </a:tc>
                <a:tc>
                  <a:txBody>
                    <a:bodyPr/>
                    <a:lstStyle/>
                    <a:p>
                      <a:pPr algn="ctr"/>
                      <a:r>
                        <a:rPr lang="en-US" sz="1800" dirty="0"/>
                        <a:t>Supermarket</a:t>
                      </a:r>
                    </a:p>
                  </a:txBody>
                  <a:tcPr anchor="ctr">
                    <a:solidFill>
                      <a:schemeClr val="accent3">
                        <a:lumMod val="20000"/>
                        <a:lumOff val="80000"/>
                      </a:schemeClr>
                    </a:solidFill>
                  </a:tcPr>
                </a:tc>
                <a:tc>
                  <a:txBody>
                    <a:bodyPr/>
                    <a:lstStyle/>
                    <a:p>
                      <a:pPr algn="ctr"/>
                      <a:r>
                        <a:rPr lang="en-US" sz="1800" dirty="0"/>
                        <a:t>Hair Salon</a:t>
                      </a:r>
                    </a:p>
                  </a:txBody>
                  <a:tcPr anchor="ctr">
                    <a:solidFill>
                      <a:schemeClr val="accent3">
                        <a:lumMod val="20000"/>
                        <a:lumOff val="80000"/>
                      </a:schemeClr>
                    </a:solidFill>
                  </a:tcPr>
                </a:tc>
                <a:extLst>
                  <a:ext uri="{0D108BD9-81ED-4DB2-BD59-A6C34878D82A}">
                    <a16:rowId xmlns:a16="http://schemas.microsoft.com/office/drawing/2014/main" val="1073074792"/>
                  </a:ext>
                </a:extLst>
              </a:tr>
              <a:tr h="497865">
                <a:tc>
                  <a:txBody>
                    <a:bodyPr/>
                    <a:lstStyle/>
                    <a:p>
                      <a:pPr algn="ctr"/>
                      <a:r>
                        <a:rPr lang="en-US" sz="1600" dirty="0"/>
                        <a:t>The Commercial Press (HK) Ltd </a:t>
                      </a:r>
                    </a:p>
                  </a:txBody>
                  <a:tcPr anchor="ctr">
                    <a:solidFill>
                      <a:schemeClr val="accent3">
                        <a:lumMod val="20000"/>
                        <a:lumOff val="80000"/>
                      </a:schemeClr>
                    </a:solidFill>
                  </a:tcPr>
                </a:tc>
                <a:tc>
                  <a:txBody>
                    <a:bodyPr/>
                    <a:lstStyle/>
                    <a:p>
                      <a:pPr algn="ctr"/>
                      <a:r>
                        <a:rPr lang="en-US" sz="1600" dirty="0"/>
                        <a:t>Fusion</a:t>
                      </a:r>
                    </a:p>
                  </a:txBody>
                  <a:tcPr anchor="ctr">
                    <a:solidFill>
                      <a:schemeClr val="accent3">
                        <a:lumMod val="20000"/>
                        <a:lumOff val="80000"/>
                      </a:schemeClr>
                    </a:solidFill>
                  </a:tcPr>
                </a:tc>
                <a:tc>
                  <a:txBody>
                    <a:bodyPr/>
                    <a:lstStyle/>
                    <a:p>
                      <a:pPr algn="ctr"/>
                      <a:r>
                        <a:rPr lang="en-US" sz="1600" dirty="0"/>
                        <a:t>Mega Hair</a:t>
                      </a:r>
                    </a:p>
                  </a:txBody>
                  <a:tcPr anchor="ctr">
                    <a:solidFill>
                      <a:schemeClr val="accent3">
                        <a:lumMod val="20000"/>
                        <a:lumOff val="80000"/>
                      </a:schemeClr>
                    </a:solidFill>
                  </a:tcPr>
                </a:tc>
                <a:extLst>
                  <a:ext uri="{0D108BD9-81ED-4DB2-BD59-A6C34878D82A}">
                    <a16:rowId xmlns:a16="http://schemas.microsoft.com/office/drawing/2014/main" val="3057067658"/>
                  </a:ext>
                </a:extLst>
              </a:tr>
              <a:tr h="370840">
                <a:tc>
                  <a:txBody>
                    <a:bodyPr/>
                    <a:lstStyle/>
                    <a:p>
                      <a:pPr algn="ctr"/>
                      <a:r>
                        <a:rPr lang="en-US" sz="1400" b="0" i="0" kern="1200" dirty="0">
                          <a:solidFill>
                            <a:schemeClr val="tx1"/>
                          </a:solidFill>
                          <a:effectLst/>
                          <a:latin typeface="+mn-lt"/>
                          <a:ea typeface="+mn-ea"/>
                          <a:cs typeface="+mn-cs"/>
                        </a:rPr>
                        <a:t>G/F, near Lift 3</a:t>
                      </a:r>
                      <a:endParaRPr lang="en-US" sz="1400" dirty="0"/>
                    </a:p>
                  </a:txBody>
                  <a:tcPr/>
                </a:tc>
                <a:tc>
                  <a:txBody>
                    <a:bodyPr/>
                    <a:lstStyle/>
                    <a:p>
                      <a:pPr algn="ctr"/>
                      <a:r>
                        <a:rPr lang="en-US" sz="1400" b="0" i="0" kern="1200" dirty="0">
                          <a:solidFill>
                            <a:schemeClr val="tx1"/>
                          </a:solidFill>
                          <a:effectLst/>
                          <a:latin typeface="+mn-lt"/>
                          <a:ea typeface="+mn-ea"/>
                          <a:cs typeface="+mn-cs"/>
                        </a:rPr>
                        <a:t>LG7, near Lift 10-12</a:t>
                      </a:r>
                      <a:endParaRPr lang="en-US" sz="1400" dirty="0"/>
                    </a:p>
                  </a:txBody>
                  <a:tcPr/>
                </a:tc>
                <a:tc>
                  <a:txBody>
                    <a:bodyPr/>
                    <a:lstStyle/>
                    <a:p>
                      <a:pPr algn="ctr"/>
                      <a:r>
                        <a:rPr lang="en-US" sz="1400" b="0" i="0" kern="1200" dirty="0">
                          <a:solidFill>
                            <a:schemeClr val="tx1"/>
                          </a:solidFill>
                          <a:effectLst/>
                          <a:latin typeface="+mn-lt"/>
                          <a:ea typeface="+mn-ea"/>
                          <a:cs typeface="+mn-cs"/>
                        </a:rPr>
                        <a:t>LG1, near Lift 4</a:t>
                      </a:r>
                      <a:endParaRPr lang="en-US" sz="1400" dirty="0"/>
                    </a:p>
                  </a:txBody>
                  <a:tcPr/>
                </a:tc>
                <a:extLst>
                  <a:ext uri="{0D108BD9-81ED-4DB2-BD59-A6C34878D82A}">
                    <a16:rowId xmlns:a16="http://schemas.microsoft.com/office/drawing/2014/main" val="2013636119"/>
                  </a:ext>
                </a:extLst>
              </a:tr>
              <a:tr h="370840">
                <a:tc>
                  <a:txBody>
                    <a:bodyPr/>
                    <a:lstStyle/>
                    <a:p>
                      <a:pPr algn="ctr"/>
                      <a:r>
                        <a:rPr lang="en-US" sz="1400" dirty="0">
                          <a:effectLst/>
                        </a:rPr>
                        <a:t>Monday - Saturday: </a:t>
                      </a:r>
                    </a:p>
                    <a:p>
                      <a:pPr algn="ctr"/>
                      <a:r>
                        <a:rPr lang="en-US" sz="1400" dirty="0">
                          <a:effectLst/>
                        </a:rPr>
                        <a:t>09:00 - 18:00</a:t>
                      </a:r>
                      <a:br>
                        <a:rPr lang="en-US" sz="1400" dirty="0">
                          <a:effectLst/>
                        </a:rPr>
                      </a:br>
                      <a:r>
                        <a:rPr lang="en-US" sz="1400" dirty="0">
                          <a:effectLst/>
                        </a:rPr>
                        <a:t>Sunday &amp; Public Holiday: </a:t>
                      </a:r>
                    </a:p>
                    <a:p>
                      <a:pPr algn="ctr"/>
                      <a:r>
                        <a:rPr lang="en-US" sz="1400" dirty="0">
                          <a:effectLst/>
                        </a:rPr>
                        <a:t>Closed</a:t>
                      </a:r>
                    </a:p>
                  </a:txBody>
                  <a:tcPr marL="95250" marR="95250" marT="95250" marB="95250"/>
                </a:tc>
                <a:tc>
                  <a:txBody>
                    <a:bodyPr/>
                    <a:lstStyle/>
                    <a:p>
                      <a:pPr algn="ctr"/>
                      <a:r>
                        <a:rPr lang="en-US" sz="1400" dirty="0">
                          <a:effectLst/>
                        </a:rPr>
                        <a:t>Sunday - Friday: </a:t>
                      </a:r>
                    </a:p>
                    <a:p>
                      <a:pPr algn="ctr"/>
                      <a:r>
                        <a:rPr lang="en-US" sz="1400" dirty="0">
                          <a:effectLst/>
                        </a:rPr>
                        <a:t>08:30 - 24:00</a:t>
                      </a:r>
                      <a:br>
                        <a:rPr lang="en-US" sz="1400" dirty="0">
                          <a:effectLst/>
                        </a:rPr>
                      </a:br>
                      <a:r>
                        <a:rPr lang="en-US" sz="1400" dirty="0">
                          <a:effectLst/>
                        </a:rPr>
                        <a:t>Saturday &amp; Public Holiday: </a:t>
                      </a:r>
                    </a:p>
                    <a:p>
                      <a:pPr algn="ctr"/>
                      <a:r>
                        <a:rPr lang="en-US" sz="1400" dirty="0">
                          <a:effectLst/>
                        </a:rPr>
                        <a:t>08:30 - 21:00</a:t>
                      </a:r>
                    </a:p>
                  </a:txBody>
                  <a:tcPr marL="95250" marR="95250" marT="95250" marB="95250"/>
                </a:tc>
                <a:tc>
                  <a:txBody>
                    <a:bodyPr/>
                    <a:lstStyle/>
                    <a:p>
                      <a:pPr algn="ctr"/>
                      <a:r>
                        <a:rPr lang="en-US" sz="1400" b="0" i="0" kern="1200" dirty="0">
                          <a:solidFill>
                            <a:schemeClr val="tx1"/>
                          </a:solidFill>
                          <a:effectLst/>
                          <a:latin typeface="+mn-lt"/>
                          <a:ea typeface="+mn-ea"/>
                          <a:cs typeface="+mn-cs"/>
                        </a:rPr>
                        <a:t>Monday - Friday: 10:30 - 19:00</a:t>
                      </a:r>
                      <a:br>
                        <a:rPr lang="en-US" sz="1400" dirty="0"/>
                      </a:br>
                      <a:r>
                        <a:rPr lang="en-US" sz="1400" b="0" i="0" kern="1200" dirty="0">
                          <a:solidFill>
                            <a:schemeClr val="tx1"/>
                          </a:solidFill>
                          <a:effectLst/>
                          <a:latin typeface="+mn-lt"/>
                          <a:ea typeface="+mn-ea"/>
                          <a:cs typeface="+mn-cs"/>
                        </a:rPr>
                        <a:t>Saturday: 10:30 - 18:30</a:t>
                      </a:r>
                      <a:br>
                        <a:rPr lang="en-US" sz="1400" dirty="0"/>
                      </a:br>
                      <a:r>
                        <a:rPr lang="en-US" sz="1400" b="0" i="0" kern="1200" dirty="0">
                          <a:solidFill>
                            <a:schemeClr val="tx1"/>
                          </a:solidFill>
                          <a:effectLst/>
                          <a:latin typeface="+mn-lt"/>
                          <a:ea typeface="+mn-ea"/>
                          <a:cs typeface="+mn-cs"/>
                        </a:rPr>
                        <a:t>Sunday: 11:00 - 17:00</a:t>
                      </a:r>
                      <a:br>
                        <a:rPr lang="en-US" sz="1400" dirty="0"/>
                      </a:br>
                      <a:r>
                        <a:rPr lang="en-US" sz="1400" b="0" i="0" kern="1200" dirty="0">
                          <a:solidFill>
                            <a:schemeClr val="tx1"/>
                          </a:solidFill>
                          <a:effectLst/>
                          <a:latin typeface="+mn-lt"/>
                          <a:ea typeface="+mn-ea"/>
                          <a:cs typeface="+mn-cs"/>
                        </a:rPr>
                        <a:t>Public Holiday: Closed</a:t>
                      </a:r>
                      <a:endParaRPr lang="en-US" sz="1400" dirty="0"/>
                    </a:p>
                  </a:txBody>
                  <a:tcPr/>
                </a:tc>
                <a:extLst>
                  <a:ext uri="{0D108BD9-81ED-4DB2-BD59-A6C34878D82A}">
                    <a16:rowId xmlns:a16="http://schemas.microsoft.com/office/drawing/2014/main" val="3698138958"/>
                  </a:ext>
                </a:extLst>
              </a:tr>
              <a:tr h="370840">
                <a:tc>
                  <a:txBody>
                    <a:bodyPr/>
                    <a:lstStyle/>
                    <a:p>
                      <a:pPr algn="l"/>
                      <a:r>
                        <a:rPr lang="en-US" sz="1400" b="0" i="0" kern="1200" dirty="0">
                          <a:solidFill>
                            <a:schemeClr val="tx1"/>
                          </a:solidFill>
                          <a:effectLst/>
                          <a:latin typeface="+mn-lt"/>
                          <a:ea typeface="+mn-ea"/>
                          <a:cs typeface="+mn-cs"/>
                        </a:rPr>
                        <a:t>HKUST students/staff/alumni can enjoy the following discount (excluding cyber bookshop &amp; </a:t>
                      </a:r>
                      <a:br>
                        <a:rPr lang="en-US" sz="1400" dirty="0"/>
                      </a:br>
                      <a:r>
                        <a:rPr lang="en-US" sz="1400" b="0" i="0" kern="1200" dirty="0">
                          <a:solidFill>
                            <a:schemeClr val="tx1"/>
                          </a:solidFill>
                          <a:effectLst/>
                          <a:latin typeface="+mn-lt"/>
                          <a:ea typeface="+mn-ea"/>
                          <a:cs typeface="+mn-cs"/>
                        </a:rPr>
                        <a:t>magazines, periodicals &amp; certain publications)</a:t>
                      </a:r>
                    </a:p>
                    <a:p>
                      <a:pPr algn="l"/>
                      <a:br>
                        <a:rPr lang="en-US" sz="1400" dirty="0"/>
                      </a:br>
                      <a:r>
                        <a:rPr lang="en-US" sz="1400" b="0" i="0" kern="1200" dirty="0">
                          <a:solidFill>
                            <a:schemeClr val="tx1"/>
                          </a:solidFill>
                          <a:effectLst/>
                          <a:latin typeface="+mn-lt"/>
                          <a:ea typeface="+mn-ea"/>
                          <a:cs typeface="+mn-cs"/>
                        </a:rPr>
                        <a:t> - Campus Bookstore: 10 - 22%</a:t>
                      </a:r>
                      <a:br>
                        <a:rPr lang="en-US" sz="1400" dirty="0"/>
                      </a:br>
                      <a:r>
                        <a:rPr lang="en-US" sz="1400" b="0" i="0" kern="1200" dirty="0">
                          <a:solidFill>
                            <a:schemeClr val="tx1"/>
                          </a:solidFill>
                          <a:effectLst/>
                          <a:latin typeface="+mn-lt"/>
                          <a:ea typeface="+mn-ea"/>
                          <a:cs typeface="+mn-cs"/>
                        </a:rPr>
                        <a:t> - Off-Campus shops: 10 - 15%</a:t>
                      </a:r>
                      <a:endParaRPr lang="en-US" sz="1400" dirty="0"/>
                    </a:p>
                  </a:txBody>
                  <a:tcPr anchor="ctr"/>
                </a:tc>
                <a:tc>
                  <a:txBody>
                    <a:bodyPr/>
                    <a:lstStyle/>
                    <a:p>
                      <a:pPr algn="l"/>
                      <a:r>
                        <a:rPr lang="en-US" sz="1400" b="0" i="0" kern="1200" dirty="0">
                          <a:solidFill>
                            <a:schemeClr val="tx1"/>
                          </a:solidFill>
                          <a:effectLst/>
                          <a:latin typeface="+mn-lt"/>
                          <a:ea typeface="+mn-ea"/>
                          <a:cs typeface="+mn-cs"/>
                        </a:rPr>
                        <a:t>HKUST students/staff can enjoy 5% discount for most of the goods</a:t>
                      </a:r>
                      <a:endParaRPr lang="en-US" sz="1400" dirty="0"/>
                    </a:p>
                  </a:txBody>
                  <a:tcPr anchor="ctr"/>
                </a:tc>
                <a:tc>
                  <a:txBody>
                    <a:bodyPr/>
                    <a:lstStyle/>
                    <a:p>
                      <a:pPr algn="ctr"/>
                      <a:r>
                        <a:rPr lang="en-US" sz="1400" dirty="0">
                          <a:hlinkClick r:id="rId2"/>
                        </a:rPr>
                        <a:t>Price lists</a:t>
                      </a:r>
                      <a:endParaRPr lang="en-US" sz="1400" dirty="0"/>
                    </a:p>
                  </a:txBody>
                  <a:tcPr anchor="ctr"/>
                </a:tc>
                <a:extLst>
                  <a:ext uri="{0D108BD9-81ED-4DB2-BD59-A6C34878D82A}">
                    <a16:rowId xmlns:a16="http://schemas.microsoft.com/office/drawing/2014/main" val="3739086524"/>
                  </a:ext>
                </a:extLst>
              </a:tr>
            </a:tbl>
          </a:graphicData>
        </a:graphic>
      </p:graphicFrame>
    </p:spTree>
    <p:extLst>
      <p:ext uri="{BB962C8B-B14F-4D97-AF65-F5344CB8AC3E}">
        <p14:creationId xmlns:p14="http://schemas.microsoft.com/office/powerpoint/2010/main" val="46737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845BA4-1584-B642-AAF1-A4F99E580878}"/>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1. Pre-Arrival Checklist</a:t>
            </a:r>
          </a:p>
        </p:txBody>
      </p:sp>
      <p:sp>
        <p:nvSpPr>
          <p:cNvPr id="5" name="TextBox 4">
            <a:extLst>
              <a:ext uri="{FF2B5EF4-FFF2-40B4-BE49-F238E27FC236}">
                <a16:creationId xmlns:a16="http://schemas.microsoft.com/office/drawing/2014/main" id="{20C3004F-EBDA-5647-B7E8-4C6217083331}"/>
              </a:ext>
            </a:extLst>
          </p:cNvPr>
          <p:cNvSpPr txBox="1"/>
          <p:nvPr/>
        </p:nvSpPr>
        <p:spPr>
          <a:xfrm>
            <a:off x="601668" y="985720"/>
            <a:ext cx="7787955" cy="646331"/>
          </a:xfrm>
          <a:prstGeom prst="rect">
            <a:avLst/>
          </a:prstGeom>
          <a:noFill/>
        </p:spPr>
        <p:txBody>
          <a:bodyPr wrap="square" rtlCol="0">
            <a:spAutoFit/>
          </a:bodyPr>
          <a:lstStyle/>
          <a:p>
            <a:pPr marL="285750" indent="-285750">
              <a:buClr>
                <a:srgbClr val="7030A0"/>
              </a:buClr>
              <a:buFont typeface="Wingdings" pitchFamily="2" charset="2"/>
              <a:buChar char="§"/>
            </a:pPr>
            <a:r>
              <a:rPr lang="en-US" dirty="0">
                <a:hlinkClick r:id="rId2"/>
              </a:rPr>
              <a:t>Click here</a:t>
            </a:r>
            <a:r>
              <a:rPr lang="en-US" dirty="0"/>
              <a:t> to go through the full text. </a:t>
            </a:r>
          </a:p>
          <a:p>
            <a:pPr marL="285750" indent="-285750">
              <a:buClr>
                <a:srgbClr val="7030A0"/>
              </a:buClr>
              <a:buFont typeface="Wingdings" pitchFamily="2" charset="2"/>
              <a:buChar char="§"/>
            </a:pPr>
            <a:r>
              <a:rPr lang="en-US" dirty="0"/>
              <a:t>The points are also listed here , for your reminder.</a:t>
            </a:r>
          </a:p>
        </p:txBody>
      </p:sp>
      <p:graphicFrame>
        <p:nvGraphicFramePr>
          <p:cNvPr id="6" name="Table 5">
            <a:extLst>
              <a:ext uri="{FF2B5EF4-FFF2-40B4-BE49-F238E27FC236}">
                <a16:creationId xmlns:a16="http://schemas.microsoft.com/office/drawing/2014/main" id="{2A6A606C-0557-0F45-98C0-6EF3A63F7529}"/>
              </a:ext>
            </a:extLst>
          </p:cNvPr>
          <p:cNvGraphicFramePr>
            <a:graphicFrameLocks noGrp="1"/>
          </p:cNvGraphicFramePr>
          <p:nvPr>
            <p:extLst>
              <p:ext uri="{D42A27DB-BD31-4B8C-83A1-F6EECF244321}">
                <p14:modId xmlns:p14="http://schemas.microsoft.com/office/powerpoint/2010/main" val="1469993103"/>
              </p:ext>
            </p:extLst>
          </p:nvPr>
        </p:nvGraphicFramePr>
        <p:xfrm>
          <a:off x="651850" y="2207360"/>
          <a:ext cx="7746262" cy="3337560"/>
        </p:xfrm>
        <a:graphic>
          <a:graphicData uri="http://schemas.openxmlformats.org/drawingml/2006/table">
            <a:tbl>
              <a:tblPr bandRow="1">
                <a:tableStyleId>{2D5ABB26-0587-4C30-8999-92F81FD0307C}</a:tableStyleId>
              </a:tblPr>
              <a:tblGrid>
                <a:gridCol w="3873131">
                  <a:extLst>
                    <a:ext uri="{9D8B030D-6E8A-4147-A177-3AD203B41FA5}">
                      <a16:colId xmlns:a16="http://schemas.microsoft.com/office/drawing/2014/main" val="2734365650"/>
                    </a:ext>
                  </a:extLst>
                </a:gridCol>
                <a:gridCol w="3873131">
                  <a:extLst>
                    <a:ext uri="{9D8B030D-6E8A-4147-A177-3AD203B41FA5}">
                      <a16:colId xmlns:a16="http://schemas.microsoft.com/office/drawing/2014/main" val="461591196"/>
                    </a:ext>
                  </a:extLst>
                </a:gridCol>
              </a:tblGrid>
              <a:tr h="370840">
                <a:tc>
                  <a:txBody>
                    <a:bodyPr/>
                    <a:lstStyle/>
                    <a:p>
                      <a:r>
                        <a:rPr lang="en-US" dirty="0"/>
                        <a:t>Apply for Student Visa</a:t>
                      </a:r>
                    </a:p>
                  </a:txBody>
                  <a:tcPr>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r>
                        <a:rPr lang="en-US" dirty="0"/>
                        <a:t>Important, see following slide 1.1</a:t>
                      </a:r>
                    </a:p>
                  </a:txBody>
                  <a:tcPr>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596897560"/>
                  </a:ext>
                </a:extLst>
              </a:tr>
              <a:tr h="370840">
                <a:tc>
                  <a:txBody>
                    <a:bodyPr/>
                    <a:lstStyle/>
                    <a:p>
                      <a:r>
                        <a:rPr lang="en-US" dirty="0"/>
                        <a:t>Note Important Dates and Events</a:t>
                      </a:r>
                    </a:p>
                  </a:txBody>
                  <a:tcPr>
                    <a:lnL>
                      <a:noFill/>
                    </a:lnL>
                    <a:lnR>
                      <a:noFill/>
                    </a:lnR>
                    <a:lnT>
                      <a:noFill/>
                    </a:lnT>
                    <a:lnB>
                      <a:noFill/>
                    </a:lnB>
                    <a:lnTlToBr w="12700" cmpd="sng">
                      <a:noFill/>
                      <a:prstDash val="solid"/>
                    </a:lnTlToBr>
                    <a:lnBlToTr w="12700" cmpd="sng">
                      <a:noFill/>
                      <a:prstDash val="solid"/>
                    </a:lnBlToTr>
                  </a:tcPr>
                </a:tc>
                <a:tc>
                  <a:txBody>
                    <a:bodyPr/>
                    <a:lstStyle/>
                    <a:p>
                      <a:r>
                        <a:rPr lang="en-US" dirty="0"/>
                        <a:t>Check your email frequently.</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25986405"/>
                  </a:ext>
                </a:extLst>
              </a:tr>
              <a:tr h="370840">
                <a:tc>
                  <a:txBody>
                    <a:bodyPr/>
                    <a:lstStyle/>
                    <a:p>
                      <a:r>
                        <a:rPr lang="en-US" dirty="0"/>
                        <a:t>Arrange for Insurance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dirty="0"/>
                        <a:t>Just pay it together with the tuition fee.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46085571"/>
                  </a:ext>
                </a:extLst>
              </a:tr>
              <a:tr h="370840">
                <a:tc>
                  <a:txBody>
                    <a:bodyPr/>
                    <a:lstStyle/>
                    <a:p>
                      <a:r>
                        <a:rPr lang="en-US" dirty="0"/>
                        <a:t>Arrange for Accommodation</a:t>
                      </a:r>
                    </a:p>
                  </a:txBody>
                  <a:tcPr>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r>
                        <a:rPr lang="en-US" dirty="0"/>
                        <a:t>Important, see following slide 1.2</a:t>
                      </a:r>
                    </a:p>
                  </a:txBody>
                  <a:tcPr>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89225271"/>
                  </a:ext>
                </a:extLst>
              </a:tr>
              <a:tr h="370840">
                <a:tc>
                  <a:txBody>
                    <a:bodyPr/>
                    <a:lstStyle/>
                    <a:p>
                      <a:r>
                        <a:rPr lang="en-US" dirty="0"/>
                        <a:t>Activate ITSC Network Account</a:t>
                      </a:r>
                    </a:p>
                  </a:txBody>
                  <a:tcPr>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see following slide 1.3</a:t>
                      </a:r>
                    </a:p>
                  </a:txBody>
                  <a:tcPr>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417991995"/>
                  </a:ext>
                </a:extLst>
              </a:tr>
              <a:tr h="370840">
                <a:tc>
                  <a:txBody>
                    <a:bodyPr/>
                    <a:lstStyle/>
                    <a:p>
                      <a:r>
                        <a:rPr lang="en-US" dirty="0"/>
                        <a:t>Prepare for Arrival in HK</a:t>
                      </a:r>
                    </a:p>
                  </a:txBody>
                  <a:tcPr>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r>
                        <a:rPr lang="en-US" dirty="0"/>
                        <a:t>Important, see following slide 1.4</a:t>
                      </a:r>
                    </a:p>
                  </a:txBody>
                  <a:tcPr>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24076473"/>
                  </a:ext>
                </a:extLst>
              </a:tr>
              <a:tr h="370840">
                <a:tc>
                  <a:txBody>
                    <a:bodyPr/>
                    <a:lstStyle/>
                    <a:p>
                      <a:r>
                        <a:rPr lang="en-US" dirty="0"/>
                        <a:t>Complete Program Registration</a:t>
                      </a:r>
                    </a:p>
                  </a:txBody>
                  <a:tcPr>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r>
                        <a:rPr lang="en-US" dirty="0"/>
                        <a:t>Important, see following slide 1.5</a:t>
                      </a:r>
                    </a:p>
                  </a:txBody>
                  <a:tcPr>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475061708"/>
                  </a:ext>
                </a:extLst>
              </a:tr>
              <a:tr h="370840">
                <a:tc>
                  <a:txBody>
                    <a:bodyPr/>
                    <a:lstStyle/>
                    <a:p>
                      <a:r>
                        <a:rPr lang="en-US" dirty="0"/>
                        <a:t>Register for ELPA Speaking Test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dirty="0"/>
                        <a:t>Register it according to the email.</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80300557"/>
                  </a:ext>
                </a:extLst>
              </a:tr>
              <a:tr h="370840">
                <a:tc>
                  <a:txBody>
                    <a:bodyPr/>
                    <a:lstStyle/>
                    <a:p>
                      <a:r>
                        <a:rPr lang="en-US" dirty="0"/>
                        <a:t>Register for the Welcome Reception</a:t>
                      </a:r>
                    </a:p>
                  </a:txBody>
                  <a:tcPr>
                    <a:lnL>
                      <a:noFill/>
                    </a:lnL>
                    <a:lnR>
                      <a:noFill/>
                    </a:lnR>
                    <a:lnT>
                      <a:noFill/>
                    </a:lnT>
                    <a:lnB>
                      <a:noFill/>
                    </a:lnB>
                    <a:lnTlToBr w="12700" cmpd="sng">
                      <a:noFill/>
                      <a:prstDash val="solid"/>
                    </a:lnTlToBr>
                    <a:lnBlToTr w="12700" cmpd="sng">
                      <a:noFill/>
                      <a:prstDash val="solid"/>
                    </a:lnBlToTr>
                  </a:tcPr>
                </a:tc>
                <a:tc>
                  <a:txBody>
                    <a:bodyPr/>
                    <a:lstStyle/>
                    <a:p>
                      <a:r>
                        <a:rPr lang="en-US" dirty="0"/>
                        <a:t>Register it according to the email.</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4836730"/>
                  </a:ext>
                </a:extLst>
              </a:tr>
            </a:tbl>
          </a:graphicData>
        </a:graphic>
      </p:graphicFrame>
    </p:spTree>
    <p:extLst>
      <p:ext uri="{BB962C8B-B14F-4D97-AF65-F5344CB8AC3E}">
        <p14:creationId xmlns:p14="http://schemas.microsoft.com/office/powerpoint/2010/main" val="2129279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1285A-4C6B-EF4B-BE53-0F76EB56AEC3}"/>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3.4 Online shopping</a:t>
            </a:r>
          </a:p>
        </p:txBody>
      </p:sp>
      <p:sp>
        <p:nvSpPr>
          <p:cNvPr id="3" name="TextBox 2">
            <a:extLst>
              <a:ext uri="{FF2B5EF4-FFF2-40B4-BE49-F238E27FC236}">
                <a16:creationId xmlns:a16="http://schemas.microsoft.com/office/drawing/2014/main" id="{92AE766B-C4A0-004D-B643-178F40E5F7C4}"/>
              </a:ext>
            </a:extLst>
          </p:cNvPr>
          <p:cNvSpPr txBox="1"/>
          <p:nvPr/>
        </p:nvSpPr>
        <p:spPr>
          <a:xfrm>
            <a:off x="273240" y="1138425"/>
            <a:ext cx="8391913" cy="923330"/>
          </a:xfrm>
          <a:prstGeom prst="rect">
            <a:avLst/>
          </a:prstGeom>
          <a:noFill/>
        </p:spPr>
        <p:txBody>
          <a:bodyPr wrap="none" rtlCol="0">
            <a:spAutoFit/>
          </a:bodyPr>
          <a:lstStyle/>
          <a:p>
            <a:pPr marL="285750" indent="-285750">
              <a:buClr>
                <a:srgbClr val="7030A0"/>
              </a:buClr>
              <a:buFont typeface="Wingdings" pitchFamily="2" charset="2"/>
              <a:buChar char="§"/>
            </a:pPr>
            <a:r>
              <a:rPr lang="en-US" dirty="0"/>
              <a:t>Through eBay or Taobao HK, you can do online shopping and receive your stuff in HK</a:t>
            </a:r>
          </a:p>
          <a:p>
            <a:pPr marL="285750" indent="-285750">
              <a:buClr>
                <a:srgbClr val="7030A0"/>
              </a:buClr>
              <a:buFont typeface="Wingdings" pitchFamily="2" charset="2"/>
              <a:buChar char="§"/>
            </a:pPr>
            <a:endParaRPr lang="en-US" dirty="0"/>
          </a:p>
          <a:p>
            <a:pPr marL="285750" indent="-285750">
              <a:buClr>
                <a:srgbClr val="7030A0"/>
              </a:buClr>
              <a:buFont typeface="Wingdings" pitchFamily="2" charset="2"/>
              <a:buChar char="§"/>
            </a:pPr>
            <a:r>
              <a:rPr lang="en-US" dirty="0"/>
              <a:t>If your products can not be directly delivered to HK, you need a transport service </a:t>
            </a:r>
          </a:p>
        </p:txBody>
      </p:sp>
      <p:sp>
        <p:nvSpPr>
          <p:cNvPr id="4" name="Rounded Rectangle 3">
            <a:extLst>
              <a:ext uri="{FF2B5EF4-FFF2-40B4-BE49-F238E27FC236}">
                <a16:creationId xmlns:a16="http://schemas.microsoft.com/office/drawing/2014/main" id="{AC77850B-3A56-3F4F-A14A-66165DA3EC93}"/>
              </a:ext>
            </a:extLst>
          </p:cNvPr>
          <p:cNvSpPr/>
          <p:nvPr/>
        </p:nvSpPr>
        <p:spPr>
          <a:xfrm>
            <a:off x="601670" y="3429001"/>
            <a:ext cx="1068935" cy="183245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Starting</a:t>
            </a:r>
            <a:r>
              <a:rPr lang="zh-CN" altLang="en-US" dirty="0">
                <a:solidFill>
                  <a:schemeClr val="tx1"/>
                </a:solidFill>
              </a:rPr>
              <a:t> </a:t>
            </a:r>
            <a:r>
              <a:rPr lang="en-US" altLang="zh-CN" dirty="0">
                <a:solidFill>
                  <a:schemeClr val="tx1"/>
                </a:solidFill>
              </a:rPr>
              <a:t>Point</a:t>
            </a:r>
            <a:endParaRPr lang="en-US" dirty="0">
              <a:solidFill>
                <a:schemeClr val="tx1"/>
              </a:solidFill>
            </a:endParaRPr>
          </a:p>
        </p:txBody>
      </p:sp>
      <p:sp>
        <p:nvSpPr>
          <p:cNvPr id="5" name="Rounded Rectangle 4">
            <a:extLst>
              <a:ext uri="{FF2B5EF4-FFF2-40B4-BE49-F238E27FC236}">
                <a16:creationId xmlns:a16="http://schemas.microsoft.com/office/drawing/2014/main" id="{FDB3B2AF-359E-B947-8B8A-5213F383FFAD}"/>
              </a:ext>
            </a:extLst>
          </p:cNvPr>
          <p:cNvSpPr/>
          <p:nvPr/>
        </p:nvSpPr>
        <p:spPr>
          <a:xfrm>
            <a:off x="2434130" y="3429002"/>
            <a:ext cx="1221640" cy="183245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Shenzhen</a:t>
            </a:r>
          </a:p>
        </p:txBody>
      </p:sp>
      <p:sp>
        <p:nvSpPr>
          <p:cNvPr id="6" name="Rounded Rectangle 5">
            <a:extLst>
              <a:ext uri="{FF2B5EF4-FFF2-40B4-BE49-F238E27FC236}">
                <a16:creationId xmlns:a16="http://schemas.microsoft.com/office/drawing/2014/main" id="{7019523F-55A2-4047-B260-4B4048EA6B5E}"/>
              </a:ext>
            </a:extLst>
          </p:cNvPr>
          <p:cNvSpPr/>
          <p:nvPr/>
        </p:nvSpPr>
        <p:spPr>
          <a:xfrm>
            <a:off x="6251755" y="3429002"/>
            <a:ext cx="1985165" cy="182890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HKUST</a:t>
            </a:r>
            <a:r>
              <a:rPr lang="zh-CN" altLang="en-US" dirty="0">
                <a:solidFill>
                  <a:schemeClr val="tx1"/>
                </a:solidFill>
              </a:rPr>
              <a:t> </a:t>
            </a:r>
            <a:endParaRPr lang="en-US" altLang="zh-CN" dirty="0">
              <a:solidFill>
                <a:schemeClr val="tx1"/>
              </a:solidFill>
            </a:endParaRPr>
          </a:p>
          <a:p>
            <a:pPr algn="ctr"/>
            <a:r>
              <a:rPr lang="en-US" altLang="zh-CN" dirty="0">
                <a:solidFill>
                  <a:schemeClr val="tx1"/>
                </a:solidFill>
              </a:rPr>
              <a:t>near</a:t>
            </a:r>
            <a:r>
              <a:rPr lang="zh-CN" altLang="en-US" dirty="0">
                <a:solidFill>
                  <a:schemeClr val="tx1"/>
                </a:solidFill>
              </a:rPr>
              <a:t> </a:t>
            </a:r>
            <a:r>
              <a:rPr lang="en-US" altLang="zh-CN" dirty="0">
                <a:solidFill>
                  <a:schemeClr val="tx1"/>
                </a:solidFill>
              </a:rPr>
              <a:t>lift</a:t>
            </a:r>
            <a:r>
              <a:rPr lang="zh-CN" altLang="en-US" dirty="0">
                <a:solidFill>
                  <a:schemeClr val="tx1"/>
                </a:solidFill>
              </a:rPr>
              <a:t> </a:t>
            </a:r>
            <a:r>
              <a:rPr lang="en-US" altLang="zh-CN" dirty="0">
                <a:solidFill>
                  <a:schemeClr val="tx1"/>
                </a:solidFill>
              </a:rPr>
              <a:t>19</a:t>
            </a:r>
            <a:r>
              <a:rPr lang="zh-CN" altLang="en-US" dirty="0">
                <a:solidFill>
                  <a:schemeClr val="tx1"/>
                </a:solidFill>
              </a:rPr>
              <a:t> </a:t>
            </a:r>
            <a:r>
              <a:rPr lang="en-US" altLang="zh-CN" dirty="0">
                <a:solidFill>
                  <a:schemeClr val="tx1"/>
                </a:solidFill>
              </a:rPr>
              <a:t>G/F</a:t>
            </a:r>
            <a:r>
              <a:rPr lang="zh-CN" altLang="en-US" dirty="0">
                <a:solidFill>
                  <a:schemeClr val="tx1"/>
                </a:solidFill>
              </a:rPr>
              <a:t> </a:t>
            </a:r>
            <a:endParaRPr lang="en-US" dirty="0">
              <a:solidFill>
                <a:schemeClr val="tx1"/>
              </a:solidFill>
            </a:endParaRPr>
          </a:p>
        </p:txBody>
      </p:sp>
      <p:cxnSp>
        <p:nvCxnSpPr>
          <p:cNvPr id="8" name="Straight Arrow Connector 7">
            <a:extLst>
              <a:ext uri="{FF2B5EF4-FFF2-40B4-BE49-F238E27FC236}">
                <a16:creationId xmlns:a16="http://schemas.microsoft.com/office/drawing/2014/main" id="{A5A6D24B-02BF-0840-B4FC-3E84EB815EE1}"/>
              </a:ext>
            </a:extLst>
          </p:cNvPr>
          <p:cNvCxnSpPr>
            <a:cxnSpLocks/>
          </p:cNvCxnSpPr>
          <p:nvPr/>
        </p:nvCxnSpPr>
        <p:spPr>
          <a:xfrm>
            <a:off x="1670605" y="4374592"/>
            <a:ext cx="756000" cy="0"/>
          </a:xfrm>
          <a:prstGeom prst="straightConnector1">
            <a:avLst/>
          </a:prstGeom>
          <a:ln w="222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46E728-F0F1-EA4F-B3A1-A5EBA9016C85}"/>
              </a:ext>
            </a:extLst>
          </p:cNvPr>
          <p:cNvCxnSpPr>
            <a:cxnSpLocks/>
          </p:cNvCxnSpPr>
          <p:nvPr/>
        </p:nvCxnSpPr>
        <p:spPr>
          <a:xfrm>
            <a:off x="3663295" y="4878592"/>
            <a:ext cx="2595985" cy="0"/>
          </a:xfrm>
          <a:prstGeom prst="straightConnector1">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9E7D2C3-D8A6-5748-AFE1-F24482A66B6D}"/>
              </a:ext>
            </a:extLst>
          </p:cNvPr>
          <p:cNvCxnSpPr>
            <a:cxnSpLocks/>
          </p:cNvCxnSpPr>
          <p:nvPr/>
        </p:nvCxnSpPr>
        <p:spPr>
          <a:xfrm>
            <a:off x="3663295" y="4374592"/>
            <a:ext cx="2595985" cy="0"/>
          </a:xfrm>
          <a:prstGeom prst="straightConnector1">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C640ED-6F85-554A-9DA0-B23140149B56}"/>
              </a:ext>
            </a:extLst>
          </p:cNvPr>
          <p:cNvCxnSpPr>
            <a:cxnSpLocks/>
          </p:cNvCxnSpPr>
          <p:nvPr/>
        </p:nvCxnSpPr>
        <p:spPr>
          <a:xfrm>
            <a:off x="3663295" y="3870592"/>
            <a:ext cx="2595985" cy="0"/>
          </a:xfrm>
          <a:prstGeom prst="straightConnector1">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A43236D-7B16-9F42-895A-05AF6C1A4C74}"/>
              </a:ext>
            </a:extLst>
          </p:cNvPr>
          <p:cNvSpPr txBox="1"/>
          <p:nvPr/>
        </p:nvSpPr>
        <p:spPr>
          <a:xfrm>
            <a:off x="4378646" y="3478407"/>
            <a:ext cx="930768" cy="369332"/>
          </a:xfrm>
          <a:prstGeom prst="rect">
            <a:avLst/>
          </a:prstGeom>
          <a:noFill/>
        </p:spPr>
        <p:txBody>
          <a:bodyPr wrap="none" rtlCol="0">
            <a:spAutoFit/>
          </a:bodyPr>
          <a:lstStyle/>
          <a:p>
            <a:r>
              <a:rPr lang="en-US" dirty="0">
                <a:hlinkClick r:id="rId2"/>
              </a:rPr>
              <a:t>Shadow</a:t>
            </a:r>
            <a:endParaRPr lang="en-US" dirty="0"/>
          </a:p>
        </p:txBody>
      </p:sp>
      <p:sp>
        <p:nvSpPr>
          <p:cNvPr id="9" name="TextBox 8">
            <a:extLst>
              <a:ext uri="{FF2B5EF4-FFF2-40B4-BE49-F238E27FC236}">
                <a16:creationId xmlns:a16="http://schemas.microsoft.com/office/drawing/2014/main" id="{FAB210F5-F4AA-9044-9343-15F421CD068F}"/>
              </a:ext>
            </a:extLst>
          </p:cNvPr>
          <p:cNvSpPr txBox="1"/>
          <p:nvPr/>
        </p:nvSpPr>
        <p:spPr>
          <a:xfrm>
            <a:off x="4303657" y="4005260"/>
            <a:ext cx="1080745" cy="369332"/>
          </a:xfrm>
          <a:prstGeom prst="rect">
            <a:avLst/>
          </a:prstGeom>
          <a:noFill/>
        </p:spPr>
        <p:txBody>
          <a:bodyPr wrap="none" rtlCol="0">
            <a:spAutoFit/>
          </a:bodyPr>
          <a:lstStyle/>
          <a:p>
            <a:r>
              <a:rPr lang="en-US" dirty="0">
                <a:hlinkClick r:id="rId3"/>
              </a:rPr>
              <a:t>PiaoliuHK</a:t>
            </a:r>
            <a:endParaRPr lang="en-US" dirty="0"/>
          </a:p>
        </p:txBody>
      </p:sp>
      <p:sp>
        <p:nvSpPr>
          <p:cNvPr id="10" name="TextBox 9">
            <a:extLst>
              <a:ext uri="{FF2B5EF4-FFF2-40B4-BE49-F238E27FC236}">
                <a16:creationId xmlns:a16="http://schemas.microsoft.com/office/drawing/2014/main" id="{5C4DA6C6-E586-5E49-BF3E-5042961945E7}"/>
              </a:ext>
            </a:extLst>
          </p:cNvPr>
          <p:cNvSpPr txBox="1"/>
          <p:nvPr/>
        </p:nvSpPr>
        <p:spPr>
          <a:xfrm>
            <a:off x="4180666" y="4559258"/>
            <a:ext cx="1546193" cy="369332"/>
          </a:xfrm>
          <a:prstGeom prst="rect">
            <a:avLst/>
          </a:prstGeom>
          <a:noFill/>
        </p:spPr>
        <p:txBody>
          <a:bodyPr wrap="none" rtlCol="0">
            <a:spAutoFit/>
          </a:bodyPr>
          <a:lstStyle/>
          <a:p>
            <a:r>
              <a:rPr lang="en-US" dirty="0"/>
              <a:t>Taobao</a:t>
            </a:r>
            <a:r>
              <a:rPr lang="zh-CN" altLang="en-US" dirty="0"/>
              <a:t> </a:t>
            </a:r>
            <a:r>
              <a:rPr lang="en-US" altLang="zh-CN" dirty="0"/>
              <a:t>official</a:t>
            </a:r>
            <a:endParaRPr lang="en-US" dirty="0"/>
          </a:p>
        </p:txBody>
      </p:sp>
      <p:sp>
        <p:nvSpPr>
          <p:cNvPr id="11" name="TextBox 10">
            <a:extLst>
              <a:ext uri="{FF2B5EF4-FFF2-40B4-BE49-F238E27FC236}">
                <a16:creationId xmlns:a16="http://schemas.microsoft.com/office/drawing/2014/main" id="{5990B52C-AC48-AA40-8DF3-8EF318273C25}"/>
              </a:ext>
            </a:extLst>
          </p:cNvPr>
          <p:cNvSpPr txBox="1"/>
          <p:nvPr/>
        </p:nvSpPr>
        <p:spPr>
          <a:xfrm>
            <a:off x="487144" y="2540412"/>
            <a:ext cx="8055185" cy="584775"/>
          </a:xfrm>
          <a:prstGeom prst="rect">
            <a:avLst/>
          </a:prstGeom>
          <a:noFill/>
        </p:spPr>
        <p:txBody>
          <a:bodyPr wrap="square" rtlCol="0">
            <a:spAutoFit/>
          </a:bodyPr>
          <a:lstStyle/>
          <a:p>
            <a:r>
              <a:rPr lang="en-US" sz="1600" dirty="0">
                <a:solidFill>
                  <a:srgbClr val="7030A0"/>
                </a:solidFill>
              </a:rPr>
              <a:t>Register your account in shadow or </a:t>
            </a:r>
            <a:r>
              <a:rPr lang="en-US" sz="1600" dirty="0" err="1">
                <a:solidFill>
                  <a:srgbClr val="7030A0"/>
                </a:solidFill>
              </a:rPr>
              <a:t>piaoliuHK</a:t>
            </a:r>
            <a:r>
              <a:rPr lang="en-US" sz="1600" dirty="0">
                <a:solidFill>
                  <a:srgbClr val="7030A0"/>
                </a:solidFill>
              </a:rPr>
              <a:t>, then you will get a default address in Shenzhen.</a:t>
            </a:r>
          </a:p>
          <a:p>
            <a:r>
              <a:rPr lang="en-US" sz="1600" dirty="0">
                <a:solidFill>
                  <a:srgbClr val="7030A0"/>
                </a:solidFill>
              </a:rPr>
              <a:t>Fill in this address when you make online order, then Taobao store send your products here.</a:t>
            </a:r>
          </a:p>
        </p:txBody>
      </p:sp>
      <p:sp>
        <p:nvSpPr>
          <p:cNvPr id="12" name="TextBox 11">
            <a:extLst>
              <a:ext uri="{FF2B5EF4-FFF2-40B4-BE49-F238E27FC236}">
                <a16:creationId xmlns:a16="http://schemas.microsoft.com/office/drawing/2014/main" id="{E181DF06-FCFB-8E4F-BBD3-F57B08F7589C}"/>
              </a:ext>
            </a:extLst>
          </p:cNvPr>
          <p:cNvSpPr txBox="1"/>
          <p:nvPr/>
        </p:nvSpPr>
        <p:spPr>
          <a:xfrm>
            <a:off x="487144" y="5552403"/>
            <a:ext cx="7902481" cy="830997"/>
          </a:xfrm>
          <a:prstGeom prst="rect">
            <a:avLst/>
          </a:prstGeom>
          <a:noFill/>
        </p:spPr>
        <p:txBody>
          <a:bodyPr wrap="square" rtlCol="0">
            <a:spAutoFit/>
          </a:bodyPr>
          <a:lstStyle/>
          <a:p>
            <a:r>
              <a:rPr lang="en-US" sz="1600" dirty="0">
                <a:solidFill>
                  <a:srgbClr val="7030A0"/>
                </a:solidFill>
              </a:rPr>
              <a:t>Then, pay the money for transport service (Shenzhen to HK). You may want to wait for many products from different stores, and then package them together for delivering which will save money.</a:t>
            </a:r>
          </a:p>
        </p:txBody>
      </p:sp>
    </p:spTree>
    <p:extLst>
      <p:ext uri="{BB962C8B-B14F-4D97-AF65-F5344CB8AC3E}">
        <p14:creationId xmlns:p14="http://schemas.microsoft.com/office/powerpoint/2010/main" val="1255212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1285A-4C6B-EF4B-BE53-0F76EB56AEC3}"/>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3.5 Other things</a:t>
            </a:r>
          </a:p>
        </p:txBody>
      </p:sp>
      <p:graphicFrame>
        <p:nvGraphicFramePr>
          <p:cNvPr id="7" name="Table 6">
            <a:extLst>
              <a:ext uri="{FF2B5EF4-FFF2-40B4-BE49-F238E27FC236}">
                <a16:creationId xmlns:a16="http://schemas.microsoft.com/office/drawing/2014/main" id="{E4BF37F4-4B8E-D948-8A73-B58A1A7328B2}"/>
              </a:ext>
            </a:extLst>
          </p:cNvPr>
          <p:cNvGraphicFramePr>
            <a:graphicFrameLocks noGrp="1"/>
          </p:cNvGraphicFramePr>
          <p:nvPr>
            <p:extLst>
              <p:ext uri="{D42A27DB-BD31-4B8C-83A1-F6EECF244321}">
                <p14:modId xmlns:p14="http://schemas.microsoft.com/office/powerpoint/2010/main" val="1997640642"/>
              </p:ext>
            </p:extLst>
          </p:nvPr>
        </p:nvGraphicFramePr>
        <p:xfrm>
          <a:off x="1567230" y="1138425"/>
          <a:ext cx="7280509" cy="2016000"/>
        </p:xfrm>
        <a:graphic>
          <a:graphicData uri="http://schemas.openxmlformats.org/drawingml/2006/table">
            <a:tbl>
              <a:tblPr firstRow="1" bandRow="1">
                <a:tableStyleId>{5940675A-B579-460E-94D1-54222C63F5DA}</a:tableStyleId>
              </a:tblPr>
              <a:tblGrid>
                <a:gridCol w="764509">
                  <a:extLst>
                    <a:ext uri="{9D8B030D-6E8A-4147-A177-3AD203B41FA5}">
                      <a16:colId xmlns:a16="http://schemas.microsoft.com/office/drawing/2014/main" val="252883511"/>
                    </a:ext>
                  </a:extLst>
                </a:gridCol>
                <a:gridCol w="900000">
                  <a:extLst>
                    <a:ext uri="{9D8B030D-6E8A-4147-A177-3AD203B41FA5}">
                      <a16:colId xmlns:a16="http://schemas.microsoft.com/office/drawing/2014/main" val="86044798"/>
                    </a:ext>
                  </a:extLst>
                </a:gridCol>
                <a:gridCol w="1944000">
                  <a:extLst>
                    <a:ext uri="{9D8B030D-6E8A-4147-A177-3AD203B41FA5}">
                      <a16:colId xmlns:a16="http://schemas.microsoft.com/office/drawing/2014/main" val="3596883247"/>
                    </a:ext>
                  </a:extLst>
                </a:gridCol>
                <a:gridCol w="1548000">
                  <a:extLst>
                    <a:ext uri="{9D8B030D-6E8A-4147-A177-3AD203B41FA5}">
                      <a16:colId xmlns:a16="http://schemas.microsoft.com/office/drawing/2014/main" val="4082861312"/>
                    </a:ext>
                  </a:extLst>
                </a:gridCol>
                <a:gridCol w="2124000">
                  <a:extLst>
                    <a:ext uri="{9D8B030D-6E8A-4147-A177-3AD203B41FA5}">
                      <a16:colId xmlns:a16="http://schemas.microsoft.com/office/drawing/2014/main" val="2812450366"/>
                    </a:ext>
                  </a:extLst>
                </a:gridCol>
              </a:tblGrid>
              <a:tr h="396000">
                <a:tc>
                  <a:txBody>
                    <a:bodyPr/>
                    <a:lstStyle/>
                    <a:p>
                      <a:pPr algn="ctr"/>
                      <a:endParaRPr lang="en-US" sz="1600" dirty="0"/>
                    </a:p>
                  </a:txBody>
                  <a:tcPr anchor="ctr"/>
                </a:tc>
                <a:tc>
                  <a:txBody>
                    <a:bodyPr/>
                    <a:lstStyle/>
                    <a:p>
                      <a:pPr algn="ctr"/>
                      <a:endParaRPr lang="en-US" sz="1600" dirty="0"/>
                    </a:p>
                  </a:txBody>
                  <a:tcPr anchor="ctr"/>
                </a:tc>
                <a:tc>
                  <a:txBody>
                    <a:bodyPr/>
                    <a:lstStyle/>
                    <a:p>
                      <a:pPr algn="ctr"/>
                      <a:r>
                        <a:rPr lang="en-US" sz="1600" dirty="0"/>
                        <a:t>Name</a:t>
                      </a:r>
                    </a:p>
                  </a:txBody>
                  <a:tcPr anchor="ctr"/>
                </a:tc>
                <a:tc>
                  <a:txBody>
                    <a:bodyPr/>
                    <a:lstStyle/>
                    <a:p>
                      <a:pPr algn="ctr"/>
                      <a:r>
                        <a:rPr lang="en-US" sz="1600" dirty="0"/>
                        <a:t>Location</a:t>
                      </a:r>
                    </a:p>
                  </a:txBody>
                  <a:tcPr/>
                </a:tc>
                <a:tc>
                  <a:txBody>
                    <a:bodyPr/>
                    <a:lstStyle/>
                    <a:p>
                      <a:pPr algn="ctr"/>
                      <a:r>
                        <a:rPr lang="en-US" sz="1600" dirty="0"/>
                        <a:t>Opening Hours</a:t>
                      </a:r>
                    </a:p>
                  </a:txBody>
                  <a:tcPr/>
                </a:tc>
                <a:extLst>
                  <a:ext uri="{0D108BD9-81ED-4DB2-BD59-A6C34878D82A}">
                    <a16:rowId xmlns:a16="http://schemas.microsoft.com/office/drawing/2014/main" val="307912461"/>
                  </a:ext>
                </a:extLst>
              </a:tr>
              <a:tr h="540000">
                <a:tc>
                  <a:txBody>
                    <a:bodyPr/>
                    <a:lstStyle/>
                    <a:p>
                      <a:pPr algn="ctr"/>
                      <a:endParaRPr lang="en-US" sz="1600" dirty="0"/>
                    </a:p>
                  </a:txBody>
                  <a:tcPr anchor="ctr">
                    <a:solidFill>
                      <a:schemeClr val="bg1">
                        <a:lumMod val="75000"/>
                      </a:schemeClr>
                    </a:solidFill>
                  </a:tcPr>
                </a:tc>
                <a:tc rowSpan="2">
                  <a:txBody>
                    <a:bodyPr/>
                    <a:lstStyle/>
                    <a:p>
                      <a:pPr algn="ctr"/>
                      <a:r>
                        <a:rPr lang="en-US" sz="1600" dirty="0">
                          <a:hlinkClick r:id="rId2"/>
                        </a:rPr>
                        <a:t>Student</a:t>
                      </a:r>
                      <a:endParaRPr lang="en-US" sz="1600" dirty="0"/>
                    </a:p>
                  </a:txBody>
                  <a:tcPr anchor="ctr"/>
                </a:tc>
                <a:tc>
                  <a:txBody>
                    <a:bodyPr/>
                    <a:lstStyle/>
                    <a:p>
                      <a:pPr algn="ctr"/>
                      <a:r>
                        <a:rPr lang="en-US" sz="1600" dirty="0"/>
                        <a:t>Student Dental Clinic</a:t>
                      </a:r>
                    </a:p>
                  </a:txBody>
                  <a:tcPr anchor="ct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Room LG1010  -LG1028A</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LG 1 (lift 4)</a:t>
                      </a:r>
                    </a:p>
                  </a:txBody>
                  <a:tcPr anchor="ctr"/>
                </a:tc>
                <a:tc rowSpan="3">
                  <a:txBody>
                    <a:bodyPr/>
                    <a:lstStyle/>
                    <a:p>
                      <a:pPr algn="ctr"/>
                      <a:r>
                        <a:rPr lang="en-US" sz="1600" dirty="0"/>
                        <a:t>Mon – Fri: </a:t>
                      </a:r>
                    </a:p>
                    <a:p>
                      <a:pPr algn="ctr"/>
                      <a:r>
                        <a:rPr lang="en-US" sz="1600" dirty="0"/>
                        <a:t>9:00 - 12:30 &amp; 13:30 - 16:45 </a:t>
                      </a:r>
                      <a:br>
                        <a:rPr lang="en-US" sz="1600" dirty="0"/>
                      </a:br>
                      <a:endParaRPr lang="en-US" sz="1600" dirty="0"/>
                    </a:p>
                    <a:p>
                      <a:pPr algn="ctr"/>
                      <a:r>
                        <a:rPr lang="en-US" sz="1600" dirty="0"/>
                        <a:t>Sat: 9:00 - 11:45</a:t>
                      </a:r>
                      <a:br>
                        <a:rPr lang="en-US" sz="1600" dirty="0"/>
                      </a:br>
                      <a:r>
                        <a:rPr lang="en-US" sz="1600" dirty="0"/>
                        <a:t>Sun &amp; PH: Closed </a:t>
                      </a:r>
                    </a:p>
                  </a:txBody>
                  <a:tcPr anchor="ctr"/>
                </a:tc>
                <a:extLst>
                  <a:ext uri="{0D108BD9-81ED-4DB2-BD59-A6C34878D82A}">
                    <a16:rowId xmlns:a16="http://schemas.microsoft.com/office/drawing/2014/main" val="2084364411"/>
                  </a:ext>
                </a:extLst>
              </a:tr>
              <a:tr h="540000">
                <a:tc rowSpan="2">
                  <a:txBody>
                    <a:bodyPr/>
                    <a:lstStyle/>
                    <a:p>
                      <a:pPr algn="ctr"/>
                      <a:r>
                        <a:rPr lang="en-US" sz="1600" dirty="0">
                          <a:hlinkClick r:id="rId3"/>
                        </a:rPr>
                        <a:t>Staff</a:t>
                      </a:r>
                      <a:endParaRPr lang="en-US" sz="1600" dirty="0"/>
                    </a:p>
                  </a:txBody>
                  <a:tcPr anchor="ctr"/>
                </a:tc>
                <a:tc vMerge="1">
                  <a:txBody>
                    <a:bodyPr/>
                    <a:lstStyle/>
                    <a:p>
                      <a:pPr algn="ctr"/>
                      <a:endParaRPr 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Medical Clinic</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869500976"/>
                  </a:ext>
                </a:extLst>
              </a:tr>
              <a:tr h="540000">
                <a:tc vMerge="1">
                  <a:txBody>
                    <a:bodyPr/>
                    <a:lstStyle/>
                    <a:p>
                      <a:pPr algn="ctr"/>
                      <a:endParaRPr lang="en-US" sz="1600" dirty="0"/>
                    </a:p>
                  </a:txBody>
                  <a:tcPr anchor="ctr"/>
                </a:tc>
                <a:tc>
                  <a:txBody>
                    <a:bodyPr/>
                    <a:lstStyle/>
                    <a:p>
                      <a:pPr algn="ctr"/>
                      <a:endParaRPr lang="en-US" sz="1600" dirty="0"/>
                    </a:p>
                  </a:txBody>
                  <a:tcPr anchor="ct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Staff Dental Clinic</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647203674"/>
                  </a:ext>
                </a:extLst>
              </a:tr>
            </a:tbl>
          </a:graphicData>
        </a:graphic>
      </p:graphicFrame>
      <p:sp>
        <p:nvSpPr>
          <p:cNvPr id="8" name="TextBox 7">
            <a:extLst>
              <a:ext uri="{FF2B5EF4-FFF2-40B4-BE49-F238E27FC236}">
                <a16:creationId xmlns:a16="http://schemas.microsoft.com/office/drawing/2014/main" id="{67479F90-9724-D84B-8A8B-B141D6836847}"/>
              </a:ext>
            </a:extLst>
          </p:cNvPr>
          <p:cNvSpPr txBox="1"/>
          <p:nvPr/>
        </p:nvSpPr>
        <p:spPr>
          <a:xfrm>
            <a:off x="448965" y="1961759"/>
            <a:ext cx="829073" cy="369332"/>
          </a:xfrm>
          <a:prstGeom prst="rect">
            <a:avLst/>
          </a:prstGeom>
          <a:noFill/>
        </p:spPr>
        <p:txBody>
          <a:bodyPr wrap="none" rtlCol="0">
            <a:spAutoFit/>
          </a:bodyPr>
          <a:lstStyle/>
          <a:p>
            <a:r>
              <a:rPr lang="en-US" dirty="0">
                <a:solidFill>
                  <a:srgbClr val="C00000"/>
                </a:solidFill>
              </a:rPr>
              <a:t>Clinics </a:t>
            </a:r>
          </a:p>
        </p:txBody>
      </p:sp>
      <p:sp>
        <p:nvSpPr>
          <p:cNvPr id="10" name="TextBox 9">
            <a:extLst>
              <a:ext uri="{FF2B5EF4-FFF2-40B4-BE49-F238E27FC236}">
                <a16:creationId xmlns:a16="http://schemas.microsoft.com/office/drawing/2014/main" id="{C98A569B-41E0-C445-8887-2A8C8360DF21}"/>
              </a:ext>
            </a:extLst>
          </p:cNvPr>
          <p:cNvSpPr txBox="1"/>
          <p:nvPr/>
        </p:nvSpPr>
        <p:spPr>
          <a:xfrm>
            <a:off x="2233085" y="4178408"/>
            <a:ext cx="1555041" cy="369332"/>
          </a:xfrm>
          <a:prstGeom prst="rect">
            <a:avLst/>
          </a:prstGeom>
          <a:noFill/>
        </p:spPr>
        <p:txBody>
          <a:bodyPr wrap="none" rtlCol="0">
            <a:spAutoFit/>
          </a:bodyPr>
          <a:lstStyle/>
          <a:p>
            <a:r>
              <a:rPr lang="en-US" altLang="zh-CN" dirty="0">
                <a:solidFill>
                  <a:srgbClr val="C00000"/>
                </a:solidFill>
              </a:rPr>
              <a:t>Postal</a:t>
            </a:r>
            <a:r>
              <a:rPr lang="zh-CN" altLang="en-US" dirty="0">
                <a:solidFill>
                  <a:srgbClr val="C00000"/>
                </a:solidFill>
              </a:rPr>
              <a:t> </a:t>
            </a:r>
            <a:r>
              <a:rPr lang="en-US" altLang="zh-CN" dirty="0">
                <a:solidFill>
                  <a:srgbClr val="C00000"/>
                </a:solidFill>
              </a:rPr>
              <a:t>Counter</a:t>
            </a:r>
            <a:endParaRPr lang="en-US" dirty="0">
              <a:solidFill>
                <a:srgbClr val="C00000"/>
              </a:solidFill>
            </a:endParaRPr>
          </a:p>
        </p:txBody>
      </p:sp>
      <p:graphicFrame>
        <p:nvGraphicFramePr>
          <p:cNvPr id="11" name="Table 10">
            <a:extLst>
              <a:ext uri="{FF2B5EF4-FFF2-40B4-BE49-F238E27FC236}">
                <a16:creationId xmlns:a16="http://schemas.microsoft.com/office/drawing/2014/main" id="{68530F32-9F0A-2943-A531-ED119D39829D}"/>
              </a:ext>
            </a:extLst>
          </p:cNvPr>
          <p:cNvGraphicFramePr>
            <a:graphicFrameLocks noGrp="1"/>
          </p:cNvGraphicFramePr>
          <p:nvPr>
            <p:extLst>
              <p:ext uri="{D42A27DB-BD31-4B8C-83A1-F6EECF244321}">
                <p14:modId xmlns:p14="http://schemas.microsoft.com/office/powerpoint/2010/main" val="3934831765"/>
              </p:ext>
            </p:extLst>
          </p:nvPr>
        </p:nvGraphicFramePr>
        <p:xfrm>
          <a:off x="4016215" y="3935393"/>
          <a:ext cx="4068000" cy="868680"/>
        </p:xfrm>
        <a:graphic>
          <a:graphicData uri="http://schemas.openxmlformats.org/drawingml/2006/table">
            <a:tbl>
              <a:tblPr/>
              <a:tblGrid>
                <a:gridCol w="1548000">
                  <a:extLst>
                    <a:ext uri="{9D8B030D-6E8A-4147-A177-3AD203B41FA5}">
                      <a16:colId xmlns:a16="http://schemas.microsoft.com/office/drawing/2014/main" val="3349661772"/>
                    </a:ext>
                  </a:extLst>
                </a:gridCol>
                <a:gridCol w="2520000">
                  <a:extLst>
                    <a:ext uri="{9D8B030D-6E8A-4147-A177-3AD203B41FA5}">
                      <a16:colId xmlns:a16="http://schemas.microsoft.com/office/drawing/2014/main" val="1694949943"/>
                    </a:ext>
                  </a:extLst>
                </a:gridCol>
              </a:tblGrid>
              <a:tr h="0">
                <a:tc>
                  <a:txBody>
                    <a:bodyPr/>
                    <a:lstStyle/>
                    <a:p>
                      <a:pPr algn="l"/>
                      <a:r>
                        <a:rPr lang="en-US" sz="1600" b="0" dirty="0">
                          <a:effectLst/>
                        </a:rPr>
                        <a:t>Location</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600" b="0" dirty="0">
                          <a:effectLst/>
                        </a:rPr>
                        <a:t>Room 2615 (2/F, </a:t>
                      </a:r>
                      <a:r>
                        <a:rPr lang="en-US" altLang="zh-CN" sz="1600" b="0" dirty="0">
                          <a:effectLst/>
                        </a:rPr>
                        <a:t>l</a:t>
                      </a:r>
                      <a:r>
                        <a:rPr lang="en-US" sz="1600" b="0" dirty="0">
                          <a:effectLst/>
                        </a:rPr>
                        <a:t>ift 31</a:t>
                      </a:r>
                      <a:r>
                        <a:rPr lang="en-US" altLang="zh-CN" sz="1600" b="0" dirty="0">
                          <a:effectLst/>
                        </a:rPr>
                        <a:t>-</a:t>
                      </a:r>
                      <a:r>
                        <a:rPr lang="en-US" sz="1600" b="0" dirty="0">
                          <a:effectLst/>
                        </a:rPr>
                        <a:t>32)</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3517296"/>
                  </a:ext>
                </a:extLst>
              </a:tr>
              <a:tr h="0">
                <a:tc>
                  <a:txBody>
                    <a:bodyPr/>
                    <a:lstStyle/>
                    <a:p>
                      <a:pPr algn="ctr"/>
                      <a:r>
                        <a:rPr lang="en-US" sz="1600" b="0" dirty="0">
                          <a:effectLst/>
                        </a:rPr>
                        <a:t>Operating Hours</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600" b="0" dirty="0">
                          <a:effectLst/>
                        </a:rPr>
                        <a:t>09:00 - 12:30; 14:00 - 17:15</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56142004"/>
                  </a:ext>
                </a:extLst>
              </a:tr>
            </a:tbl>
          </a:graphicData>
        </a:graphic>
      </p:graphicFrame>
      <p:sp>
        <p:nvSpPr>
          <p:cNvPr id="12" name="TextBox 11">
            <a:extLst>
              <a:ext uri="{FF2B5EF4-FFF2-40B4-BE49-F238E27FC236}">
                <a16:creationId xmlns:a16="http://schemas.microsoft.com/office/drawing/2014/main" id="{294852BC-FDB4-BE4C-9753-11E1ECAAF8FD}"/>
              </a:ext>
            </a:extLst>
          </p:cNvPr>
          <p:cNvSpPr txBox="1"/>
          <p:nvPr/>
        </p:nvSpPr>
        <p:spPr>
          <a:xfrm>
            <a:off x="2233085" y="5316774"/>
            <a:ext cx="1178400" cy="369332"/>
          </a:xfrm>
          <a:prstGeom prst="rect">
            <a:avLst/>
          </a:prstGeom>
          <a:noFill/>
        </p:spPr>
        <p:txBody>
          <a:bodyPr wrap="none" rtlCol="0">
            <a:spAutoFit/>
          </a:bodyPr>
          <a:lstStyle/>
          <a:p>
            <a:r>
              <a:rPr lang="en-US" altLang="zh-CN" dirty="0">
                <a:solidFill>
                  <a:srgbClr val="C00000"/>
                </a:solidFill>
              </a:rPr>
              <a:t>Post</a:t>
            </a:r>
            <a:r>
              <a:rPr lang="zh-CN" altLang="en-US" dirty="0">
                <a:solidFill>
                  <a:srgbClr val="C00000"/>
                </a:solidFill>
              </a:rPr>
              <a:t> </a:t>
            </a:r>
            <a:r>
              <a:rPr lang="en-US" altLang="zh-CN" dirty="0">
                <a:solidFill>
                  <a:srgbClr val="C00000"/>
                </a:solidFill>
              </a:rPr>
              <a:t>Boxes</a:t>
            </a:r>
            <a:endParaRPr lang="en-US" dirty="0">
              <a:solidFill>
                <a:srgbClr val="C00000"/>
              </a:solidFill>
            </a:endParaRPr>
          </a:p>
        </p:txBody>
      </p:sp>
      <p:graphicFrame>
        <p:nvGraphicFramePr>
          <p:cNvPr id="15" name="Table 14">
            <a:extLst>
              <a:ext uri="{FF2B5EF4-FFF2-40B4-BE49-F238E27FC236}">
                <a16:creationId xmlns:a16="http://schemas.microsoft.com/office/drawing/2014/main" id="{4E3C38F2-1D4D-9F4A-9C6A-2EB11FCF1737}"/>
              </a:ext>
            </a:extLst>
          </p:cNvPr>
          <p:cNvGraphicFramePr>
            <a:graphicFrameLocks noGrp="1"/>
          </p:cNvGraphicFramePr>
          <p:nvPr>
            <p:extLst>
              <p:ext uri="{D42A27DB-BD31-4B8C-83A1-F6EECF244321}">
                <p14:modId xmlns:p14="http://schemas.microsoft.com/office/powerpoint/2010/main" val="914153379"/>
              </p:ext>
            </p:extLst>
          </p:nvPr>
        </p:nvGraphicFramePr>
        <p:xfrm>
          <a:off x="4016215" y="5130600"/>
          <a:ext cx="3924000" cy="741680"/>
        </p:xfrm>
        <a:graphic>
          <a:graphicData uri="http://schemas.openxmlformats.org/drawingml/2006/table">
            <a:tbl>
              <a:tblPr bandRow="1">
                <a:tableStyleId>{2D5ABB26-0587-4C30-8999-92F81FD0307C}</a:tableStyleId>
              </a:tblPr>
              <a:tblGrid>
                <a:gridCol w="3924000">
                  <a:extLst>
                    <a:ext uri="{9D8B030D-6E8A-4147-A177-3AD203B41FA5}">
                      <a16:colId xmlns:a16="http://schemas.microsoft.com/office/drawing/2014/main" val="184562930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Outside CMA Lecture Theater (LT-L)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3623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Outside Leung </a:t>
                      </a:r>
                      <a:r>
                        <a:rPr lang="en-US" sz="1600" dirty="0" err="1"/>
                        <a:t>Yat</a:t>
                      </a:r>
                      <a:r>
                        <a:rPr lang="en-US" sz="1600" dirty="0"/>
                        <a:t> Sing Lecture Theater (LT-F)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2849288"/>
                  </a:ext>
                </a:extLst>
              </a:tr>
            </a:tbl>
          </a:graphicData>
        </a:graphic>
      </p:graphicFrame>
      <p:sp>
        <p:nvSpPr>
          <p:cNvPr id="16" name="TextBox 15">
            <a:extLst>
              <a:ext uri="{FF2B5EF4-FFF2-40B4-BE49-F238E27FC236}">
                <a16:creationId xmlns:a16="http://schemas.microsoft.com/office/drawing/2014/main" id="{04CAB3F1-E317-8645-AADF-B091699C2BAB}"/>
              </a:ext>
            </a:extLst>
          </p:cNvPr>
          <p:cNvSpPr txBox="1"/>
          <p:nvPr/>
        </p:nvSpPr>
        <p:spPr>
          <a:xfrm>
            <a:off x="448965" y="4739229"/>
            <a:ext cx="1311321" cy="369332"/>
          </a:xfrm>
          <a:prstGeom prst="rect">
            <a:avLst/>
          </a:prstGeom>
          <a:noFill/>
        </p:spPr>
        <p:txBody>
          <a:bodyPr wrap="none" rtlCol="0">
            <a:spAutoFit/>
          </a:bodyPr>
          <a:lstStyle/>
          <a:p>
            <a:r>
              <a:rPr lang="en-US" altLang="zh-CN" dirty="0">
                <a:solidFill>
                  <a:srgbClr val="C00000"/>
                </a:solidFill>
                <a:hlinkClick r:id="rId4">
                  <a:extLst>
                    <a:ext uri="{A12FA001-AC4F-418D-AE19-62706E023703}">
                      <ahyp:hlinkClr xmlns:ahyp="http://schemas.microsoft.com/office/drawing/2018/hyperlinkcolor" val="tx"/>
                    </a:ext>
                  </a:extLst>
                </a:hlinkClick>
              </a:rPr>
              <a:t>Post</a:t>
            </a:r>
            <a:r>
              <a:rPr lang="zh-CN" altLang="en-US" dirty="0">
                <a:solidFill>
                  <a:srgbClr val="C00000"/>
                </a:solidFill>
                <a:hlinkClick r:id="rId4">
                  <a:extLst>
                    <a:ext uri="{A12FA001-AC4F-418D-AE19-62706E023703}">
                      <ahyp:hlinkClr xmlns:ahyp="http://schemas.microsoft.com/office/drawing/2018/hyperlinkcolor" val="tx"/>
                    </a:ext>
                  </a:extLst>
                </a:hlinkClick>
              </a:rPr>
              <a:t> </a:t>
            </a:r>
            <a:r>
              <a:rPr lang="en-US" altLang="zh-CN" dirty="0">
                <a:solidFill>
                  <a:srgbClr val="C00000"/>
                </a:solidFill>
                <a:hlinkClick r:id="rId4">
                  <a:extLst>
                    <a:ext uri="{A12FA001-AC4F-418D-AE19-62706E023703}">
                      <ahyp:hlinkClr xmlns:ahyp="http://schemas.microsoft.com/office/drawing/2018/hyperlinkcolor" val="tx"/>
                    </a:ext>
                  </a:extLst>
                </a:hlinkClick>
              </a:rPr>
              <a:t>Service</a:t>
            </a:r>
            <a:endParaRPr lang="en-US" dirty="0">
              <a:solidFill>
                <a:srgbClr val="C00000"/>
              </a:solidFill>
            </a:endParaRPr>
          </a:p>
        </p:txBody>
      </p:sp>
    </p:spTree>
    <p:extLst>
      <p:ext uri="{BB962C8B-B14F-4D97-AF65-F5344CB8AC3E}">
        <p14:creationId xmlns:p14="http://schemas.microsoft.com/office/powerpoint/2010/main" val="3933045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CE5062-BAA9-8F4D-9684-C89B5F1A9A16}"/>
              </a:ext>
            </a:extLst>
          </p:cNvPr>
          <p:cNvSpPr txBox="1"/>
          <p:nvPr/>
        </p:nvSpPr>
        <p:spPr>
          <a:xfrm>
            <a:off x="143554" y="222195"/>
            <a:ext cx="8704185" cy="584775"/>
          </a:xfrm>
          <a:prstGeom prst="rect">
            <a:avLst/>
          </a:prstGeom>
          <a:noFill/>
        </p:spPr>
        <p:txBody>
          <a:bodyPr wrap="square" rtlCol="0">
            <a:spAutoFit/>
          </a:bodyPr>
          <a:lstStyle/>
          <a:p>
            <a:pPr algn="ctr"/>
            <a:r>
              <a:rPr lang="en-US" altLang="zh-CN" sz="3200" dirty="0">
                <a:latin typeface="Comic Sans MS" panose="030F0902030302020204" pitchFamily="66" charset="0"/>
              </a:rPr>
              <a:t>3</a:t>
            </a:r>
            <a:r>
              <a:rPr lang="en-US" sz="3200" dirty="0">
                <a:latin typeface="Comic Sans MS" panose="030F0902030302020204" pitchFamily="66" charset="0"/>
              </a:rPr>
              <a:t>.</a:t>
            </a:r>
            <a:r>
              <a:rPr lang="en-US" altLang="zh-CN" sz="3200" dirty="0">
                <a:latin typeface="Comic Sans MS" panose="030F0902030302020204" pitchFamily="66" charset="0"/>
              </a:rPr>
              <a:t>6</a:t>
            </a:r>
            <a:r>
              <a:rPr lang="en-US" sz="3200" dirty="0">
                <a:latin typeface="Comic Sans MS" panose="030F0902030302020204" pitchFamily="66" charset="0"/>
              </a:rPr>
              <a:t> Useful Links</a:t>
            </a:r>
          </a:p>
        </p:txBody>
      </p:sp>
      <p:pic>
        <p:nvPicPr>
          <p:cNvPr id="3" name="Picture 2">
            <a:extLst>
              <a:ext uri="{FF2B5EF4-FFF2-40B4-BE49-F238E27FC236}">
                <a16:creationId xmlns:a16="http://schemas.microsoft.com/office/drawing/2014/main" id="{D98E8451-F8F6-BF4D-8ED9-A80F905FD3CC}"/>
              </a:ext>
            </a:extLst>
          </p:cNvPr>
          <p:cNvPicPr>
            <a:picLocks noChangeAspect="1"/>
          </p:cNvPicPr>
          <p:nvPr/>
        </p:nvPicPr>
        <p:blipFill rotWithShape="1">
          <a:blip r:embed="rId2">
            <a:extLst>
              <a:ext uri="{28A0092B-C50C-407E-A947-70E740481C1C}">
                <a14:useLocalDpi xmlns:a14="http://schemas.microsoft.com/office/drawing/2010/main" val="0"/>
              </a:ext>
            </a:extLst>
          </a:blip>
          <a:srcRect l="3240" t="9920" r="68370" b="7248"/>
          <a:stretch/>
        </p:blipFill>
        <p:spPr>
          <a:xfrm>
            <a:off x="5793640" y="806970"/>
            <a:ext cx="3156573" cy="5756104"/>
          </a:xfrm>
          <a:prstGeom prst="rect">
            <a:avLst/>
          </a:prstGeom>
        </p:spPr>
      </p:pic>
      <p:sp>
        <p:nvSpPr>
          <p:cNvPr id="4" name="TextBox 3">
            <a:extLst>
              <a:ext uri="{FF2B5EF4-FFF2-40B4-BE49-F238E27FC236}">
                <a16:creationId xmlns:a16="http://schemas.microsoft.com/office/drawing/2014/main" id="{E1428D91-E9E0-7C47-AA9A-3D33D78C3C40}"/>
              </a:ext>
            </a:extLst>
          </p:cNvPr>
          <p:cNvSpPr txBox="1"/>
          <p:nvPr/>
        </p:nvSpPr>
        <p:spPr>
          <a:xfrm>
            <a:off x="143554" y="985720"/>
            <a:ext cx="5547612" cy="923330"/>
          </a:xfrm>
          <a:prstGeom prst="rect">
            <a:avLst/>
          </a:prstGeom>
          <a:noFill/>
        </p:spPr>
        <p:txBody>
          <a:bodyPr wrap="square" rtlCol="0">
            <a:spAutoFit/>
          </a:bodyPr>
          <a:lstStyle/>
          <a:p>
            <a:r>
              <a:rPr lang="en-US" dirty="0"/>
              <a:t>The most important is </a:t>
            </a:r>
            <a:r>
              <a:rPr lang="en-US" u="sng" dirty="0"/>
              <a:t>myPortal(my.ust.hk) </a:t>
            </a:r>
            <a:r>
              <a:rPr lang="en-US" dirty="0"/>
              <a:t>since you can get many other links through it. </a:t>
            </a:r>
            <a:r>
              <a:rPr lang="en-US" dirty="0">
                <a:solidFill>
                  <a:srgbClr val="7030A0"/>
                </a:solidFill>
              </a:rPr>
              <a:t>(See the figure in the following page)</a:t>
            </a:r>
          </a:p>
        </p:txBody>
      </p:sp>
      <p:sp>
        <p:nvSpPr>
          <p:cNvPr id="5" name="Rectangle 4">
            <a:extLst>
              <a:ext uri="{FF2B5EF4-FFF2-40B4-BE49-F238E27FC236}">
                <a16:creationId xmlns:a16="http://schemas.microsoft.com/office/drawing/2014/main" id="{112F5BBF-83D4-9046-A755-6F657B50128B}"/>
              </a:ext>
            </a:extLst>
          </p:cNvPr>
          <p:cNvSpPr/>
          <p:nvPr/>
        </p:nvSpPr>
        <p:spPr>
          <a:xfrm>
            <a:off x="143554" y="2146320"/>
            <a:ext cx="5802792" cy="4247317"/>
          </a:xfrm>
          <a:prstGeom prst="rect">
            <a:avLst/>
          </a:prstGeom>
        </p:spPr>
        <p:txBody>
          <a:bodyPr wrap="square">
            <a:spAutoFit/>
          </a:bodyPr>
          <a:lstStyle/>
          <a:p>
            <a:r>
              <a:rPr lang="en-US" dirty="0"/>
              <a:t>You may also want to build a bookmark like the right figure. Here I list some links: </a:t>
            </a:r>
          </a:p>
          <a:p>
            <a:pPr marL="285750" indent="-285750">
              <a:buFont typeface="Wingdings" pitchFamily="2" charset="2"/>
              <a:buChar char="§"/>
            </a:pPr>
            <a:r>
              <a:rPr lang="en-US" dirty="0">
                <a:hlinkClick r:id="rId3"/>
              </a:rPr>
              <a:t>HKUST Path Advisor</a:t>
            </a:r>
            <a:endParaRPr lang="en-US" dirty="0"/>
          </a:p>
          <a:p>
            <a:pPr marL="285750" indent="-285750">
              <a:buFont typeface="Wingdings" pitchFamily="2" charset="2"/>
              <a:buChar char="§"/>
            </a:pPr>
            <a:r>
              <a:rPr lang="en-US" dirty="0">
                <a:hlinkClick r:id="rId4"/>
              </a:rPr>
              <a:t>HKUST Library</a:t>
            </a:r>
            <a:endParaRPr lang="en-US" dirty="0"/>
          </a:p>
          <a:p>
            <a:pPr marL="285750" indent="-285750">
              <a:buFont typeface="Wingdings" pitchFamily="2" charset="2"/>
              <a:buChar char="§"/>
            </a:pPr>
            <a:r>
              <a:rPr lang="en-US" dirty="0">
                <a:hlinkClick r:id="rId5"/>
              </a:rPr>
              <a:t>HKUST Library – Floor Plans</a:t>
            </a:r>
            <a:endParaRPr lang="en-US" dirty="0"/>
          </a:p>
          <a:p>
            <a:pPr marL="285750" indent="-285750">
              <a:buFont typeface="Wingdings" pitchFamily="2" charset="2"/>
              <a:buChar char="§"/>
            </a:pPr>
            <a:r>
              <a:rPr lang="en-US" dirty="0">
                <a:hlinkClick r:id="rId6"/>
              </a:rPr>
              <a:t>HKUST Library – Databases </a:t>
            </a:r>
            <a:endParaRPr lang="en-US" dirty="0"/>
          </a:p>
          <a:p>
            <a:pPr marL="285750" indent="-285750">
              <a:buFont typeface="Wingdings" pitchFamily="2" charset="2"/>
              <a:buChar char="§"/>
            </a:pPr>
            <a:r>
              <a:rPr lang="en-US" dirty="0">
                <a:hlinkClick r:id="rId7"/>
              </a:rPr>
              <a:t>HKUST Library – Electronic Theses</a:t>
            </a:r>
            <a:endParaRPr lang="en-US" dirty="0"/>
          </a:p>
          <a:p>
            <a:pPr marL="285750" indent="-285750">
              <a:buFont typeface="Wingdings" pitchFamily="2" charset="2"/>
              <a:buChar char="§"/>
            </a:pPr>
            <a:r>
              <a:rPr lang="en-US" dirty="0">
                <a:hlinkClick r:id="rId8"/>
              </a:rPr>
              <a:t>HKUST Scholarly Publications</a:t>
            </a:r>
            <a:endParaRPr lang="en-US" dirty="0"/>
          </a:p>
          <a:p>
            <a:pPr marL="285750" indent="-285750">
              <a:buFont typeface="Wingdings" pitchFamily="2" charset="2"/>
              <a:buChar char="§"/>
            </a:pPr>
            <a:r>
              <a:rPr lang="en-US" dirty="0">
                <a:hlinkClick r:id="rId9"/>
              </a:rPr>
              <a:t>Faculty Profiles</a:t>
            </a:r>
            <a:endParaRPr lang="en-US" dirty="0"/>
          </a:p>
          <a:p>
            <a:pPr marL="285750" indent="-285750">
              <a:buFont typeface="Wingdings" pitchFamily="2" charset="2"/>
              <a:buChar char="§"/>
            </a:pPr>
            <a:r>
              <a:rPr lang="en-US" dirty="0">
                <a:hlinkClick r:id="rId10"/>
              </a:rPr>
              <a:t>Final Schedule</a:t>
            </a:r>
            <a:endParaRPr lang="en-US" dirty="0"/>
          </a:p>
          <a:p>
            <a:pPr marL="285750" indent="-285750">
              <a:buFont typeface="Wingdings" pitchFamily="2" charset="2"/>
              <a:buChar char="§"/>
            </a:pPr>
            <a:r>
              <a:rPr lang="en-US" dirty="0">
                <a:hlinkClick r:id="rId11"/>
              </a:rPr>
              <a:t>Class Schedule</a:t>
            </a:r>
            <a:endParaRPr lang="en-US" dirty="0"/>
          </a:p>
          <a:p>
            <a:pPr marL="285750" indent="-285750">
              <a:buFont typeface="Wingdings" pitchFamily="2" charset="2"/>
              <a:buChar char="§"/>
            </a:pPr>
            <a:r>
              <a:rPr lang="en-US" dirty="0">
                <a:hlinkClick r:id="rId12"/>
              </a:rPr>
              <a:t>Program &amp; Course Catalog</a:t>
            </a:r>
            <a:endParaRPr lang="en-US" dirty="0"/>
          </a:p>
          <a:p>
            <a:pPr marL="285750" indent="-285750">
              <a:buFont typeface="Wingdings" pitchFamily="2" charset="2"/>
              <a:buChar char="§"/>
            </a:pPr>
            <a:r>
              <a:rPr lang="en-US" dirty="0">
                <a:hlinkClick r:id="rId13"/>
              </a:rPr>
              <a:t>Administrative Information &amp; Services for Students</a:t>
            </a:r>
            <a:endParaRPr lang="en-US" dirty="0"/>
          </a:p>
          <a:p>
            <a:pPr marL="285750" indent="-285750">
              <a:buFont typeface="Wingdings" pitchFamily="2" charset="2"/>
              <a:buChar char="§"/>
            </a:pPr>
            <a:r>
              <a:rPr lang="en-US" dirty="0">
                <a:hlinkClick r:id="rId14"/>
              </a:rPr>
              <a:t>Clinics</a:t>
            </a:r>
            <a:endParaRPr lang="en-US" dirty="0"/>
          </a:p>
          <a:p>
            <a:pPr marL="285750" indent="-285750">
              <a:buFont typeface="Wingdings" pitchFamily="2" charset="2"/>
              <a:buChar char="§"/>
            </a:pPr>
            <a:r>
              <a:rPr lang="en-US" dirty="0">
                <a:hlinkClick r:id="rId15"/>
              </a:rPr>
              <a:t>FBS – Main </a:t>
            </a:r>
            <a:endParaRPr lang="en-US" dirty="0"/>
          </a:p>
        </p:txBody>
      </p:sp>
    </p:spTree>
    <p:extLst>
      <p:ext uri="{BB962C8B-B14F-4D97-AF65-F5344CB8AC3E}">
        <p14:creationId xmlns:p14="http://schemas.microsoft.com/office/powerpoint/2010/main" val="954660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B64B88-6492-1147-8CB6-284D62890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55" y="1138425"/>
            <a:ext cx="8806026" cy="4446392"/>
          </a:xfrm>
          <a:prstGeom prst="rect">
            <a:avLst/>
          </a:prstGeom>
        </p:spPr>
      </p:pic>
      <p:sp>
        <p:nvSpPr>
          <p:cNvPr id="10" name="TextBox 9">
            <a:extLst>
              <a:ext uri="{FF2B5EF4-FFF2-40B4-BE49-F238E27FC236}">
                <a16:creationId xmlns:a16="http://schemas.microsoft.com/office/drawing/2014/main" id="{09CE1AF2-87D3-6A43-B0B1-4EE18CFBB81A}"/>
              </a:ext>
            </a:extLst>
          </p:cNvPr>
          <p:cNvSpPr txBox="1"/>
          <p:nvPr/>
        </p:nvSpPr>
        <p:spPr>
          <a:xfrm>
            <a:off x="143554" y="222195"/>
            <a:ext cx="8704185" cy="584775"/>
          </a:xfrm>
          <a:prstGeom prst="rect">
            <a:avLst/>
          </a:prstGeom>
          <a:noFill/>
        </p:spPr>
        <p:txBody>
          <a:bodyPr wrap="square" rtlCol="0">
            <a:spAutoFit/>
          </a:bodyPr>
          <a:lstStyle/>
          <a:p>
            <a:pPr algn="ctr"/>
            <a:r>
              <a:rPr lang="en-US" altLang="zh-CN" sz="3200" dirty="0">
                <a:latin typeface="Comic Sans MS" panose="030F0902030302020204" pitchFamily="66" charset="0"/>
              </a:rPr>
              <a:t>3</a:t>
            </a:r>
            <a:r>
              <a:rPr lang="en-US" sz="3200" dirty="0">
                <a:latin typeface="Comic Sans MS" panose="030F0902030302020204" pitchFamily="66" charset="0"/>
              </a:rPr>
              <a:t>.</a:t>
            </a:r>
            <a:r>
              <a:rPr lang="en-US" altLang="zh-CN" sz="3200" dirty="0">
                <a:latin typeface="Comic Sans MS" panose="030F0902030302020204" pitchFamily="66" charset="0"/>
              </a:rPr>
              <a:t>6</a:t>
            </a:r>
            <a:r>
              <a:rPr lang="en-US" sz="3200" dirty="0">
                <a:latin typeface="Comic Sans MS" panose="030F0902030302020204" pitchFamily="66" charset="0"/>
              </a:rPr>
              <a:t> Useful Links</a:t>
            </a:r>
          </a:p>
        </p:txBody>
      </p:sp>
      <p:sp>
        <p:nvSpPr>
          <p:cNvPr id="12" name="TextBox 11">
            <a:extLst>
              <a:ext uri="{FF2B5EF4-FFF2-40B4-BE49-F238E27FC236}">
                <a16:creationId xmlns:a16="http://schemas.microsoft.com/office/drawing/2014/main" id="{FEEA1964-7013-DE45-B8FF-1A218B218713}"/>
              </a:ext>
            </a:extLst>
          </p:cNvPr>
          <p:cNvSpPr txBox="1"/>
          <p:nvPr/>
        </p:nvSpPr>
        <p:spPr>
          <a:xfrm>
            <a:off x="681974" y="5686431"/>
            <a:ext cx="7725128" cy="338554"/>
          </a:xfrm>
          <a:prstGeom prst="rect">
            <a:avLst/>
          </a:prstGeom>
          <a:noFill/>
        </p:spPr>
        <p:txBody>
          <a:bodyPr wrap="none" rtlCol="0">
            <a:spAutoFit/>
          </a:bodyPr>
          <a:lstStyle/>
          <a:p>
            <a:r>
              <a:rPr lang="en-US" sz="1600" dirty="0"/>
              <a:t>From </a:t>
            </a:r>
            <a:r>
              <a:rPr lang="en-US" sz="1600" u="sng" dirty="0"/>
              <a:t>myPortal</a:t>
            </a:r>
            <a:r>
              <a:rPr lang="en-US" sz="1600" dirty="0"/>
              <a:t>, you can find links to </a:t>
            </a:r>
            <a:r>
              <a:rPr lang="en-US" sz="1600" u="sng" dirty="0" err="1"/>
              <a:t>hkust</a:t>
            </a:r>
            <a:r>
              <a:rPr lang="en-US" sz="1600" u="sng" dirty="0"/>
              <a:t> connect</a:t>
            </a:r>
            <a:r>
              <a:rPr lang="en-US" sz="1600" dirty="0"/>
              <a:t>, </a:t>
            </a:r>
            <a:r>
              <a:rPr lang="en-US" sz="1600" u="sng" dirty="0"/>
              <a:t>student center</a:t>
            </a:r>
            <a:r>
              <a:rPr lang="en-US" sz="1600" dirty="0"/>
              <a:t>, </a:t>
            </a:r>
            <a:r>
              <a:rPr lang="en-US" sz="1600" u="sng" dirty="0"/>
              <a:t>canvas</a:t>
            </a:r>
            <a:r>
              <a:rPr lang="en-US" sz="1600" dirty="0"/>
              <a:t>, </a:t>
            </a:r>
            <a:r>
              <a:rPr lang="en-US" sz="1600" u="sng" dirty="0"/>
              <a:t>PDC</a:t>
            </a:r>
            <a:r>
              <a:rPr lang="en-US" sz="1600" dirty="0"/>
              <a:t> and so on</a:t>
            </a:r>
          </a:p>
        </p:txBody>
      </p:sp>
    </p:spTree>
    <p:extLst>
      <p:ext uri="{BB962C8B-B14F-4D97-AF65-F5344CB8AC3E}">
        <p14:creationId xmlns:p14="http://schemas.microsoft.com/office/powerpoint/2010/main" val="3364304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582EC-9F54-AC44-A8F8-0DD73D8FAFE8}"/>
              </a:ext>
            </a:extLst>
          </p:cNvPr>
          <p:cNvPicPr>
            <a:picLocks noChangeAspect="1"/>
          </p:cNvPicPr>
          <p:nvPr/>
        </p:nvPicPr>
        <p:blipFill rotWithShape="1">
          <a:blip r:embed="rId2">
            <a:extLst>
              <a:ext uri="{28A0092B-C50C-407E-A947-70E740481C1C}">
                <a14:useLocalDpi xmlns:a14="http://schemas.microsoft.com/office/drawing/2010/main" val="0"/>
              </a:ext>
            </a:extLst>
          </a:blip>
          <a:srcRect l="14649" t="31968" r="13310" b="42346"/>
          <a:stretch/>
        </p:blipFill>
        <p:spPr>
          <a:xfrm>
            <a:off x="2153198" y="2300119"/>
            <a:ext cx="4257775" cy="3290099"/>
          </a:xfrm>
          <a:prstGeom prst="rect">
            <a:avLst/>
          </a:prstGeom>
        </p:spPr>
      </p:pic>
      <p:sp>
        <p:nvSpPr>
          <p:cNvPr id="4" name="TextBox 3">
            <a:extLst>
              <a:ext uri="{FF2B5EF4-FFF2-40B4-BE49-F238E27FC236}">
                <a16:creationId xmlns:a16="http://schemas.microsoft.com/office/drawing/2014/main" id="{D5E727EB-3F5B-9345-A54A-97A3EDC83B1F}"/>
              </a:ext>
            </a:extLst>
          </p:cNvPr>
          <p:cNvSpPr txBox="1"/>
          <p:nvPr/>
        </p:nvSpPr>
        <p:spPr>
          <a:xfrm>
            <a:off x="143554" y="222195"/>
            <a:ext cx="8704185" cy="584775"/>
          </a:xfrm>
          <a:prstGeom prst="rect">
            <a:avLst/>
          </a:prstGeom>
          <a:noFill/>
        </p:spPr>
        <p:txBody>
          <a:bodyPr wrap="square" rtlCol="0">
            <a:spAutoFit/>
          </a:bodyPr>
          <a:lstStyle/>
          <a:p>
            <a:pPr algn="ctr"/>
            <a:r>
              <a:rPr lang="en-US" altLang="zh-CN" sz="3200" dirty="0">
                <a:latin typeface="Comic Sans MS" panose="030F0902030302020204" pitchFamily="66" charset="0"/>
              </a:rPr>
              <a:t>3</a:t>
            </a:r>
            <a:r>
              <a:rPr lang="en-US" sz="3200" dirty="0">
                <a:latin typeface="Comic Sans MS" panose="030F0902030302020204" pitchFamily="66" charset="0"/>
              </a:rPr>
              <a:t>.</a:t>
            </a:r>
            <a:r>
              <a:rPr lang="en-US" altLang="zh-CN" sz="3200" dirty="0">
                <a:latin typeface="Comic Sans MS" panose="030F0902030302020204" pitchFamily="66" charset="0"/>
              </a:rPr>
              <a:t>7</a:t>
            </a:r>
            <a:r>
              <a:rPr lang="en-US" sz="3200" dirty="0">
                <a:latin typeface="Comic Sans MS" panose="030F0902030302020204" pitchFamily="66" charset="0"/>
              </a:rPr>
              <a:t> Useful APPs</a:t>
            </a:r>
          </a:p>
        </p:txBody>
      </p:sp>
      <p:sp>
        <p:nvSpPr>
          <p:cNvPr id="5" name="TextBox 4">
            <a:extLst>
              <a:ext uri="{FF2B5EF4-FFF2-40B4-BE49-F238E27FC236}">
                <a16:creationId xmlns:a16="http://schemas.microsoft.com/office/drawing/2014/main" id="{149E1263-FA53-584A-B52D-578EF057E46A}"/>
              </a:ext>
            </a:extLst>
          </p:cNvPr>
          <p:cNvSpPr txBox="1"/>
          <p:nvPr/>
        </p:nvSpPr>
        <p:spPr>
          <a:xfrm>
            <a:off x="1573527" y="1745649"/>
            <a:ext cx="1554400" cy="369332"/>
          </a:xfrm>
          <a:prstGeom prst="rect">
            <a:avLst/>
          </a:prstGeom>
          <a:noFill/>
        </p:spPr>
        <p:txBody>
          <a:bodyPr wrap="none" rtlCol="0">
            <a:spAutoFit/>
          </a:bodyPr>
          <a:lstStyle/>
          <a:p>
            <a:r>
              <a:rPr lang="en-US" dirty="0"/>
              <a:t>2FA validation </a:t>
            </a:r>
          </a:p>
        </p:txBody>
      </p:sp>
      <p:sp>
        <p:nvSpPr>
          <p:cNvPr id="6" name="TextBox 5">
            <a:extLst>
              <a:ext uri="{FF2B5EF4-FFF2-40B4-BE49-F238E27FC236}">
                <a16:creationId xmlns:a16="http://schemas.microsoft.com/office/drawing/2014/main" id="{DA682F97-5486-0F45-B146-B169BBCC855B}"/>
              </a:ext>
            </a:extLst>
          </p:cNvPr>
          <p:cNvSpPr txBox="1"/>
          <p:nvPr/>
        </p:nvSpPr>
        <p:spPr>
          <a:xfrm>
            <a:off x="3863157" y="1796451"/>
            <a:ext cx="837858" cy="369332"/>
          </a:xfrm>
          <a:prstGeom prst="rect">
            <a:avLst/>
          </a:prstGeom>
          <a:noFill/>
        </p:spPr>
        <p:txBody>
          <a:bodyPr wrap="none" rtlCol="0">
            <a:spAutoFit/>
          </a:bodyPr>
          <a:lstStyle/>
          <a:p>
            <a:r>
              <a:rPr lang="en-US"/>
              <a:t>Canvas</a:t>
            </a:r>
          </a:p>
        </p:txBody>
      </p:sp>
      <p:sp>
        <p:nvSpPr>
          <p:cNvPr id="2" name="TextBox 1">
            <a:extLst>
              <a:ext uri="{FF2B5EF4-FFF2-40B4-BE49-F238E27FC236}">
                <a16:creationId xmlns:a16="http://schemas.microsoft.com/office/drawing/2014/main" id="{08106895-3861-7946-8AF4-6CD85D41318F}"/>
              </a:ext>
            </a:extLst>
          </p:cNvPr>
          <p:cNvSpPr txBox="1"/>
          <p:nvPr/>
        </p:nvSpPr>
        <p:spPr>
          <a:xfrm>
            <a:off x="5182820" y="1138425"/>
            <a:ext cx="2809824" cy="1077218"/>
          </a:xfrm>
          <a:prstGeom prst="rect">
            <a:avLst/>
          </a:prstGeom>
          <a:noFill/>
        </p:spPr>
        <p:txBody>
          <a:bodyPr wrap="square" rtlCol="0">
            <a:spAutoFit/>
          </a:bodyPr>
          <a:lstStyle/>
          <a:p>
            <a:pPr algn="ctr"/>
            <a:r>
              <a:rPr lang="en-US" sz="1600" dirty="0" err="1"/>
              <a:t>iPRS</a:t>
            </a:r>
            <a:endParaRPr lang="en-US" sz="1600" dirty="0"/>
          </a:p>
          <a:p>
            <a:r>
              <a:rPr lang="en-US" sz="1600" dirty="0"/>
              <a:t>Enables you to quickly respond to questions or pulls created by your instructor in class.</a:t>
            </a:r>
          </a:p>
        </p:txBody>
      </p:sp>
      <p:sp>
        <p:nvSpPr>
          <p:cNvPr id="7" name="TextBox 6">
            <a:extLst>
              <a:ext uri="{FF2B5EF4-FFF2-40B4-BE49-F238E27FC236}">
                <a16:creationId xmlns:a16="http://schemas.microsoft.com/office/drawing/2014/main" id="{5455E12B-D7E2-3149-B9E2-7988FC3F7C77}"/>
              </a:ext>
            </a:extLst>
          </p:cNvPr>
          <p:cNvSpPr txBox="1"/>
          <p:nvPr/>
        </p:nvSpPr>
        <p:spPr>
          <a:xfrm>
            <a:off x="3468808" y="5724554"/>
            <a:ext cx="2053675" cy="830997"/>
          </a:xfrm>
          <a:prstGeom prst="rect">
            <a:avLst/>
          </a:prstGeom>
          <a:noFill/>
        </p:spPr>
        <p:txBody>
          <a:bodyPr wrap="square" rtlCol="0">
            <a:spAutoFit/>
          </a:bodyPr>
          <a:lstStyle/>
          <a:p>
            <a:r>
              <a:rPr lang="en-US" sz="1600" dirty="0"/>
              <a:t>Can check seminars, exhibition and so on every weeks</a:t>
            </a:r>
          </a:p>
        </p:txBody>
      </p:sp>
      <p:sp>
        <p:nvSpPr>
          <p:cNvPr id="8" name="TextBox 7">
            <a:extLst>
              <a:ext uri="{FF2B5EF4-FFF2-40B4-BE49-F238E27FC236}">
                <a16:creationId xmlns:a16="http://schemas.microsoft.com/office/drawing/2014/main" id="{C1AD7BDD-13C6-DB43-A044-2083A5DEC6CE}"/>
              </a:ext>
            </a:extLst>
          </p:cNvPr>
          <p:cNvSpPr txBox="1"/>
          <p:nvPr/>
        </p:nvSpPr>
        <p:spPr>
          <a:xfrm>
            <a:off x="5522483" y="5680333"/>
            <a:ext cx="1612617" cy="584775"/>
          </a:xfrm>
          <a:prstGeom prst="rect">
            <a:avLst/>
          </a:prstGeom>
          <a:noFill/>
        </p:spPr>
        <p:txBody>
          <a:bodyPr wrap="square" rtlCol="0">
            <a:spAutoFit/>
          </a:bodyPr>
          <a:lstStyle/>
          <a:p>
            <a:r>
              <a:rPr lang="en-US" sz="1600" dirty="0"/>
              <a:t>Can book sports facility rooms</a:t>
            </a:r>
          </a:p>
        </p:txBody>
      </p:sp>
      <p:sp>
        <p:nvSpPr>
          <p:cNvPr id="9" name="TextBox 8">
            <a:extLst>
              <a:ext uri="{FF2B5EF4-FFF2-40B4-BE49-F238E27FC236}">
                <a16:creationId xmlns:a16="http://schemas.microsoft.com/office/drawing/2014/main" id="{F9238703-160D-644E-A445-FC0CC469219B}"/>
              </a:ext>
            </a:extLst>
          </p:cNvPr>
          <p:cNvSpPr txBox="1"/>
          <p:nvPr/>
        </p:nvSpPr>
        <p:spPr>
          <a:xfrm>
            <a:off x="1664770" y="5674694"/>
            <a:ext cx="1554401" cy="830997"/>
          </a:xfrm>
          <a:prstGeom prst="rect">
            <a:avLst/>
          </a:prstGeom>
          <a:noFill/>
        </p:spPr>
        <p:txBody>
          <a:bodyPr wrap="square" rtlCol="0">
            <a:spAutoFit/>
          </a:bodyPr>
          <a:lstStyle/>
          <a:p>
            <a:r>
              <a:rPr lang="en-US" sz="1600" dirty="0"/>
              <a:t>Can check some information of HKUST</a:t>
            </a:r>
          </a:p>
        </p:txBody>
      </p:sp>
    </p:spTree>
    <p:extLst>
      <p:ext uri="{BB962C8B-B14F-4D97-AF65-F5344CB8AC3E}">
        <p14:creationId xmlns:p14="http://schemas.microsoft.com/office/powerpoint/2010/main" val="2967006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634202-20FE-324A-A1AB-D572E91642A3}"/>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4. Daily Life in HK</a:t>
            </a:r>
          </a:p>
        </p:txBody>
      </p:sp>
      <p:graphicFrame>
        <p:nvGraphicFramePr>
          <p:cNvPr id="4" name="Table 3">
            <a:extLst>
              <a:ext uri="{FF2B5EF4-FFF2-40B4-BE49-F238E27FC236}">
                <a16:creationId xmlns:a16="http://schemas.microsoft.com/office/drawing/2014/main" id="{894E88C6-3657-294A-9486-40471984F635}"/>
              </a:ext>
            </a:extLst>
          </p:cNvPr>
          <p:cNvGraphicFramePr>
            <a:graphicFrameLocks noGrp="1"/>
          </p:cNvGraphicFramePr>
          <p:nvPr>
            <p:extLst>
              <p:ext uri="{D42A27DB-BD31-4B8C-83A1-F6EECF244321}">
                <p14:modId xmlns:p14="http://schemas.microsoft.com/office/powerpoint/2010/main" val="2246652614"/>
              </p:ext>
            </p:extLst>
          </p:nvPr>
        </p:nvGraphicFramePr>
        <p:xfrm>
          <a:off x="2128720" y="1749245"/>
          <a:ext cx="4581150" cy="2565444"/>
        </p:xfrm>
        <a:graphic>
          <a:graphicData uri="http://schemas.openxmlformats.org/drawingml/2006/table">
            <a:tbl>
              <a:tblPr bandRow="1">
                <a:tableStyleId>{2D5ABB26-0587-4C30-8999-92F81FD0307C}</a:tableStyleId>
              </a:tblPr>
              <a:tblGrid>
                <a:gridCol w="4581150">
                  <a:extLst>
                    <a:ext uri="{9D8B030D-6E8A-4147-A177-3AD203B41FA5}">
                      <a16:colId xmlns:a16="http://schemas.microsoft.com/office/drawing/2014/main" val="1482163616"/>
                    </a:ext>
                  </a:extLst>
                </a:gridCol>
              </a:tblGrid>
              <a:tr h="641361">
                <a:tc>
                  <a:txBody>
                    <a:bodyPr/>
                    <a:lstStyle/>
                    <a:p>
                      <a:pPr algn="ctr"/>
                      <a:r>
                        <a:rPr lang="en-US" altLang="zh-CN" dirty="0"/>
                        <a:t>4.1</a:t>
                      </a:r>
                      <a:r>
                        <a:rPr lang="zh-CN" altLang="en-US" dirty="0"/>
                        <a:t> </a:t>
                      </a:r>
                      <a:r>
                        <a:rPr lang="en-US" altLang="zh-CN" dirty="0"/>
                        <a:t>Hiking</a:t>
                      </a:r>
                      <a:endParaRPr lang="en-US" dirty="0"/>
                    </a:p>
                  </a:txBody>
                  <a:tcPr anchor="ctr">
                    <a:solidFill>
                      <a:schemeClr val="accent4">
                        <a:lumMod val="40000"/>
                        <a:lumOff val="60000"/>
                      </a:schemeClr>
                    </a:solidFill>
                  </a:tcPr>
                </a:tc>
                <a:extLst>
                  <a:ext uri="{0D108BD9-81ED-4DB2-BD59-A6C34878D82A}">
                    <a16:rowId xmlns:a16="http://schemas.microsoft.com/office/drawing/2014/main" val="1688547674"/>
                  </a:ext>
                </a:extLst>
              </a:tr>
              <a:tr h="641361">
                <a:tc>
                  <a:txBody>
                    <a:bodyPr/>
                    <a:lstStyle/>
                    <a:p>
                      <a:pPr algn="ctr"/>
                      <a:r>
                        <a:rPr lang="en-US" altLang="zh-CN" dirty="0"/>
                        <a:t>4.2</a:t>
                      </a:r>
                      <a:r>
                        <a:rPr lang="zh-CN" altLang="en-US" dirty="0"/>
                        <a:t> </a:t>
                      </a:r>
                      <a:r>
                        <a:rPr lang="en-US" altLang="zh-CN" dirty="0"/>
                        <a:t>Rent</a:t>
                      </a:r>
                      <a:r>
                        <a:rPr lang="zh-CN" altLang="en-US" dirty="0"/>
                        <a:t> </a:t>
                      </a:r>
                      <a:r>
                        <a:rPr lang="en-US" altLang="zh-CN" dirty="0"/>
                        <a:t>a</a:t>
                      </a:r>
                      <a:r>
                        <a:rPr lang="zh-CN" altLang="en-US" dirty="0"/>
                        <a:t> </a:t>
                      </a:r>
                      <a:r>
                        <a:rPr lang="en-US" altLang="zh-CN" dirty="0"/>
                        <a:t>house</a:t>
                      </a:r>
                      <a:endParaRPr lang="en-US" dirty="0"/>
                    </a:p>
                  </a:txBody>
                  <a:tcPr anchor="ctr">
                    <a:solidFill>
                      <a:schemeClr val="accent4">
                        <a:lumMod val="40000"/>
                        <a:lumOff val="60000"/>
                      </a:schemeClr>
                    </a:solidFill>
                  </a:tcPr>
                </a:tc>
                <a:extLst>
                  <a:ext uri="{0D108BD9-81ED-4DB2-BD59-A6C34878D82A}">
                    <a16:rowId xmlns:a16="http://schemas.microsoft.com/office/drawing/2014/main" val="518713581"/>
                  </a:ext>
                </a:extLst>
              </a:tr>
              <a:tr h="641361">
                <a:tc>
                  <a:txBody>
                    <a:bodyPr/>
                    <a:lstStyle/>
                    <a:p>
                      <a:pPr algn="ctr"/>
                      <a:r>
                        <a:rPr lang="en-US" altLang="zh-CN" dirty="0"/>
                        <a:t>4.3</a:t>
                      </a:r>
                      <a:r>
                        <a:rPr lang="zh-CN" altLang="en-US" dirty="0"/>
                        <a:t> </a:t>
                      </a:r>
                      <a:r>
                        <a:rPr lang="en-US" altLang="zh-CN" dirty="0"/>
                        <a:t>Public Transport</a:t>
                      </a:r>
                    </a:p>
                  </a:txBody>
                  <a:tcPr anchor="ctr">
                    <a:solidFill>
                      <a:schemeClr val="accent4">
                        <a:lumMod val="40000"/>
                        <a:lumOff val="60000"/>
                      </a:schemeClr>
                    </a:solidFill>
                  </a:tcPr>
                </a:tc>
                <a:extLst>
                  <a:ext uri="{0D108BD9-81ED-4DB2-BD59-A6C34878D82A}">
                    <a16:rowId xmlns:a16="http://schemas.microsoft.com/office/drawing/2014/main" val="1671660082"/>
                  </a:ext>
                </a:extLst>
              </a:tr>
              <a:tr h="641361">
                <a:tc>
                  <a:txBody>
                    <a:bodyPr/>
                    <a:lstStyle/>
                    <a:p>
                      <a:pPr algn="ctr"/>
                      <a:r>
                        <a:rPr lang="en-US" altLang="zh-CN" dirty="0"/>
                        <a:t>4.4</a:t>
                      </a:r>
                      <a:r>
                        <a:rPr lang="zh-CN" altLang="en-US" dirty="0"/>
                        <a:t> </a:t>
                      </a:r>
                      <a:r>
                        <a:rPr lang="en-US" altLang="zh-CN" dirty="0"/>
                        <a:t>Hospitals</a:t>
                      </a:r>
                      <a:endParaRPr lang="en-US" dirty="0"/>
                    </a:p>
                  </a:txBody>
                  <a:tcPr anchor="ctr">
                    <a:solidFill>
                      <a:schemeClr val="accent4">
                        <a:lumMod val="40000"/>
                        <a:lumOff val="60000"/>
                      </a:schemeClr>
                    </a:solidFill>
                  </a:tcPr>
                </a:tc>
                <a:extLst>
                  <a:ext uri="{0D108BD9-81ED-4DB2-BD59-A6C34878D82A}">
                    <a16:rowId xmlns:a16="http://schemas.microsoft.com/office/drawing/2014/main" val="1804606990"/>
                  </a:ext>
                </a:extLst>
              </a:tr>
            </a:tbl>
          </a:graphicData>
        </a:graphic>
      </p:graphicFrame>
    </p:spTree>
    <p:extLst>
      <p:ext uri="{BB962C8B-B14F-4D97-AF65-F5344CB8AC3E}">
        <p14:creationId xmlns:p14="http://schemas.microsoft.com/office/powerpoint/2010/main" val="1714763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1285A-4C6B-EF4B-BE53-0F76EB56AEC3}"/>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4.1 Hiking</a:t>
            </a:r>
          </a:p>
        </p:txBody>
      </p:sp>
      <p:sp>
        <p:nvSpPr>
          <p:cNvPr id="3" name="Rectangle 2">
            <a:extLst>
              <a:ext uri="{FF2B5EF4-FFF2-40B4-BE49-F238E27FC236}">
                <a16:creationId xmlns:a16="http://schemas.microsoft.com/office/drawing/2014/main" id="{54B3C729-BE20-B24E-93D9-FE9C9CDA4B1D}"/>
              </a:ext>
            </a:extLst>
          </p:cNvPr>
          <p:cNvSpPr/>
          <p:nvPr/>
        </p:nvSpPr>
        <p:spPr>
          <a:xfrm>
            <a:off x="4495646" y="1452553"/>
            <a:ext cx="1865191" cy="369332"/>
          </a:xfrm>
          <a:prstGeom prst="rect">
            <a:avLst/>
          </a:prstGeom>
        </p:spPr>
        <p:txBody>
          <a:bodyPr wrap="none">
            <a:spAutoFit/>
          </a:bodyPr>
          <a:lstStyle/>
          <a:p>
            <a:r>
              <a:rPr lang="en-US" dirty="0">
                <a:hlinkClick r:id="rId2"/>
              </a:rPr>
              <a:t>HK hike </a:t>
            </a:r>
            <a:r>
              <a:rPr lang="zh-CN" altLang="en-US" dirty="0">
                <a:hlinkClick r:id="rId2"/>
              </a:rPr>
              <a:t>远足香港</a:t>
            </a:r>
            <a:endParaRPr lang="en-US" dirty="0"/>
          </a:p>
        </p:txBody>
      </p:sp>
      <p:sp>
        <p:nvSpPr>
          <p:cNvPr id="4" name="TextBox 3">
            <a:extLst>
              <a:ext uri="{FF2B5EF4-FFF2-40B4-BE49-F238E27FC236}">
                <a16:creationId xmlns:a16="http://schemas.microsoft.com/office/drawing/2014/main" id="{D6162BD7-4939-D54E-8527-716175450AF8}"/>
              </a:ext>
            </a:extLst>
          </p:cNvPr>
          <p:cNvSpPr txBox="1"/>
          <p:nvPr/>
        </p:nvSpPr>
        <p:spPr>
          <a:xfrm>
            <a:off x="1823310" y="1452553"/>
            <a:ext cx="1565685" cy="369332"/>
          </a:xfrm>
          <a:prstGeom prst="rect">
            <a:avLst/>
          </a:prstGeom>
          <a:noFill/>
        </p:spPr>
        <p:txBody>
          <a:bodyPr wrap="none" rtlCol="0">
            <a:spAutoFit/>
          </a:bodyPr>
          <a:lstStyle/>
          <a:p>
            <a:r>
              <a:rPr lang="en-US" dirty="0">
                <a:hlinkClick r:id="rId3"/>
              </a:rPr>
              <a:t>Oasistrek </a:t>
            </a:r>
            <a:r>
              <a:rPr lang="zh-CN" altLang="en-US" dirty="0">
                <a:hlinkClick r:id="rId3"/>
              </a:rPr>
              <a:t>绿洲</a:t>
            </a:r>
            <a:endParaRPr lang="en-US" dirty="0"/>
          </a:p>
        </p:txBody>
      </p:sp>
      <p:sp>
        <p:nvSpPr>
          <p:cNvPr id="6" name="TextBox 5">
            <a:extLst>
              <a:ext uri="{FF2B5EF4-FFF2-40B4-BE49-F238E27FC236}">
                <a16:creationId xmlns:a16="http://schemas.microsoft.com/office/drawing/2014/main" id="{8E0EA645-EC12-A64C-B160-9AA58E44F328}"/>
              </a:ext>
            </a:extLst>
          </p:cNvPr>
          <p:cNvSpPr txBox="1"/>
          <p:nvPr/>
        </p:nvSpPr>
        <p:spPr>
          <a:xfrm>
            <a:off x="464803" y="990888"/>
            <a:ext cx="8041497" cy="923330"/>
          </a:xfrm>
          <a:prstGeom prst="rect">
            <a:avLst/>
          </a:prstGeom>
          <a:noFill/>
        </p:spPr>
        <p:txBody>
          <a:bodyPr wrap="none" rtlCol="0">
            <a:spAutoFit/>
          </a:bodyPr>
          <a:lstStyle/>
          <a:p>
            <a:pPr>
              <a:buClr>
                <a:srgbClr val="7030A0"/>
              </a:buClr>
            </a:pPr>
            <a:r>
              <a:rPr lang="en-US" dirty="0"/>
              <a:t>There are many mountains and hiking paths in HK. Click below two links for full lists.</a:t>
            </a:r>
          </a:p>
          <a:p>
            <a:pPr>
              <a:buClr>
                <a:srgbClr val="7030A0"/>
              </a:buClr>
            </a:pPr>
            <a:endParaRPr lang="en-US" dirty="0"/>
          </a:p>
          <a:p>
            <a:pPr>
              <a:buClr>
                <a:srgbClr val="7030A0"/>
              </a:buClr>
            </a:pPr>
            <a:endParaRPr lang="en-US" dirty="0"/>
          </a:p>
        </p:txBody>
      </p:sp>
      <p:pic>
        <p:nvPicPr>
          <p:cNvPr id="8" name="Picture 7">
            <a:extLst>
              <a:ext uri="{FF2B5EF4-FFF2-40B4-BE49-F238E27FC236}">
                <a16:creationId xmlns:a16="http://schemas.microsoft.com/office/drawing/2014/main" id="{9D067643-F10D-CE48-A02B-6A38E8836753}"/>
              </a:ext>
            </a:extLst>
          </p:cNvPr>
          <p:cNvPicPr>
            <a:picLocks noChangeAspect="1"/>
          </p:cNvPicPr>
          <p:nvPr/>
        </p:nvPicPr>
        <p:blipFill>
          <a:blip r:embed="rId4"/>
          <a:stretch>
            <a:fillRect/>
          </a:stretch>
        </p:blipFill>
        <p:spPr>
          <a:xfrm>
            <a:off x="2739540" y="2207360"/>
            <a:ext cx="5905122" cy="4170001"/>
          </a:xfrm>
          <a:prstGeom prst="rect">
            <a:avLst/>
          </a:prstGeom>
        </p:spPr>
      </p:pic>
      <p:cxnSp>
        <p:nvCxnSpPr>
          <p:cNvPr id="10" name="Straight Connector 9">
            <a:extLst>
              <a:ext uri="{FF2B5EF4-FFF2-40B4-BE49-F238E27FC236}">
                <a16:creationId xmlns:a16="http://schemas.microsoft.com/office/drawing/2014/main" id="{7419BDD3-7241-F74A-9C54-A8E1EBCDF15D}"/>
              </a:ext>
            </a:extLst>
          </p:cNvPr>
          <p:cNvCxnSpPr>
            <a:cxnSpLocks/>
          </p:cNvCxnSpPr>
          <p:nvPr/>
        </p:nvCxnSpPr>
        <p:spPr>
          <a:xfrm>
            <a:off x="6609486" y="4528160"/>
            <a:ext cx="1146460" cy="170585"/>
          </a:xfrm>
          <a:prstGeom prst="line">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BD9A862-A1B0-C749-ADDA-B2229764105D}"/>
              </a:ext>
            </a:extLst>
          </p:cNvPr>
          <p:cNvSpPr/>
          <p:nvPr/>
        </p:nvSpPr>
        <p:spPr>
          <a:xfrm>
            <a:off x="6501846" y="4482441"/>
            <a:ext cx="45719" cy="4571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4F71ABD-82F6-1F40-96BC-1169C9C8D3CF}"/>
              </a:ext>
            </a:extLst>
          </p:cNvPr>
          <p:cNvSpPr txBox="1"/>
          <p:nvPr/>
        </p:nvSpPr>
        <p:spPr>
          <a:xfrm>
            <a:off x="7561971" y="4696703"/>
            <a:ext cx="1527049" cy="369332"/>
          </a:xfrm>
          <a:prstGeom prst="rect">
            <a:avLst/>
          </a:prstGeom>
          <a:noFill/>
        </p:spPr>
        <p:txBody>
          <a:bodyPr wrap="square" rtlCol="0">
            <a:spAutoFit/>
          </a:bodyPr>
          <a:lstStyle/>
          <a:p>
            <a:pPr algn="ctr"/>
            <a:r>
              <a:rPr lang="en-US" dirty="0">
                <a:solidFill>
                  <a:srgbClr val="7030A0"/>
                </a:solidFill>
              </a:rPr>
              <a:t>HKUST is here</a:t>
            </a:r>
          </a:p>
        </p:txBody>
      </p:sp>
      <p:sp>
        <p:nvSpPr>
          <p:cNvPr id="14" name="TextBox 13">
            <a:extLst>
              <a:ext uri="{FF2B5EF4-FFF2-40B4-BE49-F238E27FC236}">
                <a16:creationId xmlns:a16="http://schemas.microsoft.com/office/drawing/2014/main" id="{2401475E-2687-2046-AC9D-2B53DF167814}"/>
              </a:ext>
            </a:extLst>
          </p:cNvPr>
          <p:cNvSpPr txBox="1"/>
          <p:nvPr/>
        </p:nvSpPr>
        <p:spPr>
          <a:xfrm>
            <a:off x="313340" y="3429000"/>
            <a:ext cx="2274965" cy="830997"/>
          </a:xfrm>
          <a:prstGeom prst="rect">
            <a:avLst/>
          </a:prstGeom>
          <a:noFill/>
        </p:spPr>
        <p:txBody>
          <a:bodyPr wrap="square" rtlCol="0">
            <a:spAutoFit/>
          </a:bodyPr>
          <a:lstStyle/>
          <a:p>
            <a:r>
              <a:rPr lang="en-US" sz="1600" dirty="0"/>
              <a:t>Sai Kung is near HKUST, which is beautiful and worth exploring.</a:t>
            </a:r>
          </a:p>
        </p:txBody>
      </p:sp>
    </p:spTree>
    <p:extLst>
      <p:ext uri="{BB962C8B-B14F-4D97-AF65-F5344CB8AC3E}">
        <p14:creationId xmlns:p14="http://schemas.microsoft.com/office/powerpoint/2010/main" val="1964796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1AD674-1BD3-E543-92D6-7E6E52CF5A14}"/>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4.1 Hiking</a:t>
            </a:r>
          </a:p>
        </p:txBody>
      </p:sp>
      <p:pic>
        <p:nvPicPr>
          <p:cNvPr id="4" name="Picture 3">
            <a:extLst>
              <a:ext uri="{FF2B5EF4-FFF2-40B4-BE49-F238E27FC236}">
                <a16:creationId xmlns:a16="http://schemas.microsoft.com/office/drawing/2014/main" id="{30398B6F-109D-F74C-893D-EE229C54A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91" y="877228"/>
            <a:ext cx="3664920" cy="5497381"/>
          </a:xfrm>
          <a:prstGeom prst="rect">
            <a:avLst/>
          </a:prstGeom>
        </p:spPr>
      </p:pic>
      <p:pic>
        <p:nvPicPr>
          <p:cNvPr id="6" name="Picture 5">
            <a:extLst>
              <a:ext uri="{FF2B5EF4-FFF2-40B4-BE49-F238E27FC236}">
                <a16:creationId xmlns:a16="http://schemas.microsoft.com/office/drawing/2014/main" id="{10A512B3-AE55-1B40-8644-2F398A3C5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853" y="920212"/>
            <a:ext cx="3763182" cy="2508788"/>
          </a:xfrm>
          <a:prstGeom prst="rect">
            <a:avLst/>
          </a:prstGeom>
        </p:spPr>
      </p:pic>
      <p:pic>
        <p:nvPicPr>
          <p:cNvPr id="8" name="Picture 7">
            <a:extLst>
              <a:ext uri="{FF2B5EF4-FFF2-40B4-BE49-F238E27FC236}">
                <a16:creationId xmlns:a16="http://schemas.microsoft.com/office/drawing/2014/main" id="{954B692A-FFE6-074C-BF24-E8DBD6545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1853" y="3909464"/>
            <a:ext cx="3763182" cy="2508788"/>
          </a:xfrm>
          <a:prstGeom prst="rect">
            <a:avLst/>
          </a:prstGeom>
        </p:spPr>
      </p:pic>
      <p:sp>
        <p:nvSpPr>
          <p:cNvPr id="9" name="TextBox 8">
            <a:extLst>
              <a:ext uri="{FF2B5EF4-FFF2-40B4-BE49-F238E27FC236}">
                <a16:creationId xmlns:a16="http://schemas.microsoft.com/office/drawing/2014/main" id="{AAB7A6F2-924B-AD45-8EE0-5615C66AF18B}"/>
              </a:ext>
            </a:extLst>
          </p:cNvPr>
          <p:cNvSpPr txBox="1"/>
          <p:nvPr/>
        </p:nvSpPr>
        <p:spPr>
          <a:xfrm>
            <a:off x="1365195" y="6374609"/>
            <a:ext cx="1590115" cy="307777"/>
          </a:xfrm>
          <a:prstGeom prst="rect">
            <a:avLst/>
          </a:prstGeom>
          <a:noFill/>
        </p:spPr>
        <p:txBody>
          <a:bodyPr wrap="none" rtlCol="0">
            <a:spAutoFit/>
          </a:bodyPr>
          <a:lstStyle/>
          <a:p>
            <a:r>
              <a:rPr lang="zh-CN" altLang="en-US" sz="1400" dirty="0">
                <a:latin typeface="PingFang SC" panose="020B0400000000000000" pitchFamily="34" charset="-122"/>
                <a:ea typeface="PingFang SC" panose="020B0400000000000000" pitchFamily="34" charset="-122"/>
              </a:rPr>
              <a:t>蚺蛇尖 </a:t>
            </a:r>
            <a:r>
              <a:rPr lang="en-US" sz="1400" dirty="0"/>
              <a:t>Sharp Peak</a:t>
            </a:r>
          </a:p>
        </p:txBody>
      </p:sp>
      <p:sp>
        <p:nvSpPr>
          <p:cNvPr id="10" name="TextBox 9">
            <a:extLst>
              <a:ext uri="{FF2B5EF4-FFF2-40B4-BE49-F238E27FC236}">
                <a16:creationId xmlns:a16="http://schemas.microsoft.com/office/drawing/2014/main" id="{E5AB9005-6E78-2246-A8CF-314130E967C8}"/>
              </a:ext>
            </a:extLst>
          </p:cNvPr>
          <p:cNvSpPr txBox="1"/>
          <p:nvPr/>
        </p:nvSpPr>
        <p:spPr>
          <a:xfrm>
            <a:off x="5946130" y="6418252"/>
            <a:ext cx="1807354" cy="307777"/>
          </a:xfrm>
          <a:prstGeom prst="rect">
            <a:avLst/>
          </a:prstGeom>
          <a:noFill/>
        </p:spPr>
        <p:txBody>
          <a:bodyPr wrap="none" rtlCol="0">
            <a:spAutoFit/>
          </a:bodyPr>
          <a:lstStyle/>
          <a:p>
            <a:r>
              <a:rPr lang="zh-CN" altLang="en-US" sz="1400" dirty="0">
                <a:latin typeface="PingFang SC" panose="020B0400000000000000" pitchFamily="34" charset="-122"/>
                <a:ea typeface="PingFang SC" panose="020B0400000000000000" pitchFamily="34" charset="-122"/>
              </a:rPr>
              <a:t>飞鹅山 </a:t>
            </a:r>
            <a:r>
              <a:rPr lang="en-US" sz="1400" dirty="0"/>
              <a:t>Kowloon Peak</a:t>
            </a:r>
          </a:p>
        </p:txBody>
      </p:sp>
      <p:sp>
        <p:nvSpPr>
          <p:cNvPr id="11" name="TextBox 10">
            <a:extLst>
              <a:ext uri="{FF2B5EF4-FFF2-40B4-BE49-F238E27FC236}">
                <a16:creationId xmlns:a16="http://schemas.microsoft.com/office/drawing/2014/main" id="{32BE85C9-E548-0B4A-9C5C-F0B92CAC2178}"/>
              </a:ext>
            </a:extLst>
          </p:cNvPr>
          <p:cNvSpPr txBox="1"/>
          <p:nvPr/>
        </p:nvSpPr>
        <p:spPr>
          <a:xfrm>
            <a:off x="6268262" y="3429000"/>
            <a:ext cx="1109599" cy="307777"/>
          </a:xfrm>
          <a:prstGeom prst="rect">
            <a:avLst/>
          </a:prstGeom>
          <a:noFill/>
        </p:spPr>
        <p:txBody>
          <a:bodyPr wrap="none" rtlCol="0">
            <a:spAutoFit/>
          </a:bodyPr>
          <a:lstStyle/>
          <a:p>
            <a:r>
              <a:rPr lang="zh-CN" altLang="en-US" sz="1400" dirty="0">
                <a:latin typeface="PingFang SC" panose="020B0400000000000000" pitchFamily="34" charset="-122"/>
                <a:ea typeface="PingFang SC" panose="020B0400000000000000" pitchFamily="34" charset="-122"/>
              </a:rPr>
              <a:t>石澳 </a:t>
            </a:r>
            <a:r>
              <a:rPr lang="en-US" sz="1400" dirty="0"/>
              <a:t>Shek O</a:t>
            </a:r>
          </a:p>
        </p:txBody>
      </p:sp>
    </p:spTree>
    <p:extLst>
      <p:ext uri="{BB962C8B-B14F-4D97-AF65-F5344CB8AC3E}">
        <p14:creationId xmlns:p14="http://schemas.microsoft.com/office/powerpoint/2010/main" val="499571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8585A-23B9-AB42-84C0-B5D1469FDFF2}"/>
              </a:ext>
            </a:extLst>
          </p:cNvPr>
          <p:cNvSpPr/>
          <p:nvPr/>
        </p:nvSpPr>
        <p:spPr>
          <a:xfrm>
            <a:off x="143554" y="922613"/>
            <a:ext cx="4808189" cy="2123658"/>
          </a:xfrm>
          <a:prstGeom prst="rect">
            <a:avLst/>
          </a:prstGeom>
        </p:spPr>
        <p:txBody>
          <a:bodyPr wrap="square">
            <a:spAutoFit/>
          </a:bodyPr>
          <a:lstStyle/>
          <a:p>
            <a:pPr marL="285750" indent="-285750">
              <a:buClr>
                <a:srgbClr val="7030A0"/>
              </a:buClr>
              <a:buFont typeface="Wingdings" pitchFamily="2" charset="2"/>
              <a:buChar char="§"/>
            </a:pPr>
            <a:r>
              <a:rPr lang="en-US" sz="1600" dirty="0">
                <a:solidFill>
                  <a:srgbClr val="118EFF"/>
                </a:solidFill>
                <a:hlinkClick r:id="rId2"/>
              </a:rPr>
              <a:t>Click this</a:t>
            </a:r>
            <a:r>
              <a:rPr lang="zh-CN" altLang="en-US" sz="1600" dirty="0">
                <a:solidFill>
                  <a:srgbClr val="118EFF"/>
                </a:solidFill>
              </a:rPr>
              <a:t> </a:t>
            </a:r>
            <a:r>
              <a:rPr lang="en-US" altLang="zh-CN" sz="1600" dirty="0"/>
              <a:t>for</a:t>
            </a:r>
            <a:r>
              <a:rPr lang="zh-CN" altLang="en-US" sz="1600" dirty="0"/>
              <a:t> </a:t>
            </a:r>
            <a:r>
              <a:rPr lang="en-US" altLang="zh-CN" sz="1600" dirty="0"/>
              <a:t>the recommendation</a:t>
            </a:r>
          </a:p>
          <a:p>
            <a:pPr marL="285750" indent="-285750">
              <a:buClr>
                <a:srgbClr val="7030A0"/>
              </a:buClr>
              <a:buFont typeface="Wingdings" pitchFamily="2" charset="2"/>
              <a:buChar char="§"/>
            </a:pPr>
            <a:endParaRPr lang="en-US" altLang="zh-CN" sz="1600" dirty="0"/>
          </a:p>
          <a:p>
            <a:pPr marL="285750" indent="-285750">
              <a:buClr>
                <a:srgbClr val="7030A0"/>
              </a:buClr>
              <a:buFont typeface="Wingdings" pitchFamily="2" charset="2"/>
              <a:buChar char="§"/>
            </a:pPr>
            <a:r>
              <a:rPr lang="en-US" altLang="zh-CN" sz="1600" dirty="0"/>
              <a:t>Channels</a:t>
            </a:r>
          </a:p>
          <a:p>
            <a:pPr marL="742950" lvl="1" indent="-285750">
              <a:buClr>
                <a:srgbClr val="7030A0"/>
              </a:buClr>
              <a:buFont typeface="Wingdings" pitchFamily="2" charset="2"/>
              <a:buChar char="§"/>
            </a:pPr>
            <a:r>
              <a:rPr lang="en-US" altLang="zh-CN" sz="1600" dirty="0"/>
              <a:t>Get</a:t>
            </a:r>
            <a:r>
              <a:rPr lang="zh-CN" altLang="en-US" sz="1600" dirty="0"/>
              <a:t> </a:t>
            </a:r>
            <a:r>
              <a:rPr lang="en-US" altLang="zh-CN" sz="1600" dirty="0">
                <a:hlinkClick r:id="rId3"/>
              </a:rPr>
              <a:t>support</a:t>
            </a:r>
            <a:r>
              <a:rPr lang="zh-CN" altLang="en-US" sz="1600" dirty="0"/>
              <a:t> </a:t>
            </a:r>
            <a:r>
              <a:rPr lang="en-US" altLang="zh-CN" sz="1600" dirty="0"/>
              <a:t>from</a:t>
            </a:r>
            <a:r>
              <a:rPr lang="zh-CN" altLang="en-US" sz="1600" dirty="0"/>
              <a:t> </a:t>
            </a:r>
            <a:r>
              <a:rPr lang="en-US" altLang="zh-CN" sz="1600" dirty="0"/>
              <a:t>HKUST</a:t>
            </a:r>
          </a:p>
          <a:p>
            <a:pPr marL="742950" lvl="1" indent="-285750">
              <a:buClr>
                <a:srgbClr val="7030A0"/>
              </a:buClr>
              <a:buFont typeface="Wingdings" pitchFamily="2" charset="2"/>
              <a:buChar char="§"/>
            </a:pPr>
            <a:r>
              <a:rPr lang="en-US" altLang="zh-CN" sz="1600" dirty="0">
                <a:hlinkClick r:id="rId4"/>
              </a:rPr>
              <a:t>Online forum</a:t>
            </a:r>
            <a:endParaRPr lang="en-US" altLang="zh-CN" sz="1600" dirty="0"/>
          </a:p>
          <a:p>
            <a:pPr marL="742950" lvl="1" indent="-285750">
              <a:buClr>
                <a:srgbClr val="7030A0"/>
              </a:buClr>
              <a:buFont typeface="Wingdings" pitchFamily="2" charset="2"/>
              <a:buChar char="§"/>
            </a:pPr>
            <a:r>
              <a:rPr lang="en-US" altLang="zh-CN" sz="1600" dirty="0"/>
              <a:t>WeChat group</a:t>
            </a:r>
          </a:p>
          <a:p>
            <a:pPr marL="742950" lvl="1" indent="-285750">
              <a:buClr>
                <a:srgbClr val="7030A0"/>
              </a:buClr>
              <a:buFont typeface="Wingdings" pitchFamily="2" charset="2"/>
              <a:buChar char="§"/>
            </a:pPr>
            <a:r>
              <a:rPr lang="en-US" altLang="zh-CN" sz="1600" dirty="0"/>
              <a:t>WeChat Mini Programs “</a:t>
            </a:r>
            <a:r>
              <a:rPr lang="zh-CN" altLang="en-US" sz="1600" dirty="0">
                <a:latin typeface="PingFang SC" panose="020B0400000000000000" pitchFamily="34" charset="-122"/>
                <a:ea typeface="PingFang SC" panose="020B0400000000000000" pitchFamily="34" charset="-122"/>
              </a:rPr>
              <a:t>寄托香港租房</a:t>
            </a:r>
            <a:r>
              <a:rPr lang="en-US" altLang="zh-CN" sz="1600" dirty="0"/>
              <a:t>”</a:t>
            </a:r>
          </a:p>
          <a:p>
            <a:pPr marL="742950" lvl="1" indent="-285750">
              <a:buClr>
                <a:srgbClr val="7030A0"/>
              </a:buClr>
              <a:buFont typeface="Wingdings" pitchFamily="2" charset="2"/>
              <a:buChar char="§"/>
            </a:pPr>
            <a:endParaRPr lang="en-US" altLang="zh-CN" sz="1600" dirty="0"/>
          </a:p>
        </p:txBody>
      </p:sp>
      <p:sp>
        <p:nvSpPr>
          <p:cNvPr id="3" name="TextBox 2">
            <a:extLst>
              <a:ext uri="{FF2B5EF4-FFF2-40B4-BE49-F238E27FC236}">
                <a16:creationId xmlns:a16="http://schemas.microsoft.com/office/drawing/2014/main" id="{9A6FB41B-811C-D944-BA8A-03008F677DC4}"/>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4.</a:t>
            </a:r>
            <a:r>
              <a:rPr lang="en-US" altLang="zh-CN" sz="3200" dirty="0">
                <a:latin typeface="Comic Sans MS" panose="030F0902030302020204" pitchFamily="66" charset="0"/>
              </a:rPr>
              <a:t>2</a:t>
            </a:r>
            <a:r>
              <a:rPr lang="en-US" sz="3200" dirty="0">
                <a:latin typeface="Comic Sans MS" panose="030F0902030302020204" pitchFamily="66" charset="0"/>
              </a:rPr>
              <a:t> Rent</a:t>
            </a:r>
            <a:r>
              <a:rPr lang="zh-CN" altLang="en-US" sz="3200" dirty="0">
                <a:latin typeface="Comic Sans MS" panose="030F0902030302020204" pitchFamily="66" charset="0"/>
              </a:rPr>
              <a:t> </a:t>
            </a:r>
            <a:r>
              <a:rPr lang="en-US" altLang="zh-CN" sz="3200" dirty="0">
                <a:latin typeface="Comic Sans MS" panose="030F0902030302020204" pitchFamily="66" charset="0"/>
              </a:rPr>
              <a:t>a</a:t>
            </a:r>
            <a:r>
              <a:rPr lang="zh-CN" altLang="en-US" sz="3200" dirty="0">
                <a:latin typeface="Comic Sans MS" panose="030F0902030302020204" pitchFamily="66" charset="0"/>
              </a:rPr>
              <a:t> </a:t>
            </a:r>
            <a:r>
              <a:rPr lang="en-US" altLang="zh-CN" sz="3200" dirty="0">
                <a:latin typeface="Comic Sans MS" panose="030F0902030302020204" pitchFamily="66" charset="0"/>
              </a:rPr>
              <a:t>house</a:t>
            </a:r>
            <a:endParaRPr lang="en-US" sz="3200" dirty="0">
              <a:latin typeface="Comic Sans MS" panose="030F0902030302020204" pitchFamily="66" charset="0"/>
            </a:endParaRPr>
          </a:p>
        </p:txBody>
      </p:sp>
      <p:pic>
        <p:nvPicPr>
          <p:cNvPr id="5" name="Picture 4">
            <a:extLst>
              <a:ext uri="{FF2B5EF4-FFF2-40B4-BE49-F238E27FC236}">
                <a16:creationId xmlns:a16="http://schemas.microsoft.com/office/drawing/2014/main" id="{3782CAFE-490D-E745-B595-88FDBD083E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4304" y="985720"/>
            <a:ext cx="2266336" cy="5191970"/>
          </a:xfrm>
          <a:prstGeom prst="rect">
            <a:avLst/>
          </a:prstGeom>
        </p:spPr>
      </p:pic>
      <p:sp>
        <p:nvSpPr>
          <p:cNvPr id="6" name="Rectangle 5">
            <a:extLst>
              <a:ext uri="{FF2B5EF4-FFF2-40B4-BE49-F238E27FC236}">
                <a16:creationId xmlns:a16="http://schemas.microsoft.com/office/drawing/2014/main" id="{378758F3-8143-C14E-A07F-5B89BAD83590}"/>
              </a:ext>
            </a:extLst>
          </p:cNvPr>
          <p:cNvSpPr/>
          <p:nvPr/>
        </p:nvSpPr>
        <p:spPr>
          <a:xfrm>
            <a:off x="4724705" y="1587442"/>
            <a:ext cx="1099599" cy="584775"/>
          </a:xfrm>
          <a:prstGeom prst="rect">
            <a:avLst/>
          </a:prstGeom>
        </p:spPr>
        <p:txBody>
          <a:bodyPr wrap="square">
            <a:spAutoFit/>
          </a:bodyPr>
          <a:lstStyle/>
          <a:p>
            <a:pPr algn="ctr">
              <a:buClr>
                <a:srgbClr val="7030A0"/>
              </a:buClr>
            </a:pPr>
            <a:r>
              <a:rPr lang="zh-CN" altLang="en-US" sz="1600" dirty="0">
                <a:solidFill>
                  <a:srgbClr val="0070C0"/>
                </a:solidFill>
                <a:latin typeface="PingFang SC" panose="020B0400000000000000" pitchFamily="34" charset="-122"/>
                <a:ea typeface="PingFang SC" panose="020B0400000000000000" pitchFamily="34" charset="-122"/>
              </a:rPr>
              <a:t>大埔仔</a:t>
            </a:r>
            <a:endParaRPr lang="en-US" altLang="zh-CN" sz="1600" dirty="0">
              <a:solidFill>
                <a:srgbClr val="0070C0"/>
              </a:solidFill>
              <a:latin typeface="PingFang SC" panose="020B0400000000000000" pitchFamily="34" charset="-122"/>
              <a:ea typeface="PingFang SC" panose="020B0400000000000000" pitchFamily="34" charset="-122"/>
            </a:endParaRPr>
          </a:p>
          <a:p>
            <a:pPr algn="ctr">
              <a:buClr>
                <a:srgbClr val="7030A0"/>
              </a:buClr>
            </a:pPr>
            <a:r>
              <a:rPr lang="en-US" altLang="zh-CN" sz="1600" dirty="0">
                <a:solidFill>
                  <a:srgbClr val="0070C0"/>
                </a:solidFill>
                <a:ea typeface="PingFang SC" panose="020B0400000000000000" pitchFamily="34" charset="-122"/>
              </a:rPr>
              <a:t>Tai Po Tsai</a:t>
            </a:r>
          </a:p>
        </p:txBody>
      </p:sp>
      <p:sp>
        <p:nvSpPr>
          <p:cNvPr id="10" name="TextBox 9">
            <a:extLst>
              <a:ext uri="{FF2B5EF4-FFF2-40B4-BE49-F238E27FC236}">
                <a16:creationId xmlns:a16="http://schemas.microsoft.com/office/drawing/2014/main" id="{5E8C2CE0-4B90-FD49-9762-71CF8692BACD}"/>
              </a:ext>
            </a:extLst>
          </p:cNvPr>
          <p:cNvSpPr txBox="1"/>
          <p:nvPr/>
        </p:nvSpPr>
        <p:spPr>
          <a:xfrm>
            <a:off x="8090640" y="3734410"/>
            <a:ext cx="994183" cy="584775"/>
          </a:xfrm>
          <a:prstGeom prst="rect">
            <a:avLst/>
          </a:prstGeom>
          <a:noFill/>
        </p:spPr>
        <p:txBody>
          <a:bodyPr wrap="none" rtlCol="0">
            <a:spAutoFit/>
          </a:bodyPr>
          <a:lstStyle/>
          <a:p>
            <a:pPr algn="ctr">
              <a:buClr>
                <a:srgbClr val="7030A0"/>
              </a:buClr>
            </a:pPr>
            <a:r>
              <a:rPr lang="zh-CN" altLang="en-US" sz="1600" dirty="0">
                <a:solidFill>
                  <a:srgbClr val="0070C0"/>
                </a:solidFill>
                <a:latin typeface="PingFang SC" panose="020B0400000000000000" pitchFamily="34" charset="-122"/>
                <a:ea typeface="PingFang SC" panose="020B0400000000000000" pitchFamily="34" charset="-122"/>
              </a:rPr>
              <a:t>坑口</a:t>
            </a:r>
            <a:endParaRPr lang="en-US" altLang="zh-CN" sz="1600" dirty="0">
              <a:solidFill>
                <a:srgbClr val="0070C0"/>
              </a:solidFill>
              <a:latin typeface="PingFang SC" panose="020B0400000000000000" pitchFamily="34" charset="-122"/>
              <a:ea typeface="PingFang SC" panose="020B0400000000000000" pitchFamily="34" charset="-122"/>
            </a:endParaRPr>
          </a:p>
          <a:p>
            <a:pPr algn="ctr">
              <a:buClr>
                <a:srgbClr val="7030A0"/>
              </a:buClr>
            </a:pPr>
            <a:r>
              <a:rPr lang="en-US" altLang="zh-CN" sz="1600" dirty="0">
                <a:solidFill>
                  <a:srgbClr val="0070C0"/>
                </a:solidFill>
                <a:ea typeface="PingFang SC" panose="020B0400000000000000" pitchFamily="34" charset="-122"/>
              </a:rPr>
              <a:t>Hang Hau</a:t>
            </a:r>
          </a:p>
        </p:txBody>
      </p:sp>
      <p:sp>
        <p:nvSpPr>
          <p:cNvPr id="12" name="Rectangle 11">
            <a:extLst>
              <a:ext uri="{FF2B5EF4-FFF2-40B4-BE49-F238E27FC236}">
                <a16:creationId xmlns:a16="http://schemas.microsoft.com/office/drawing/2014/main" id="{41CF6E67-D803-4F41-B8C2-9DAD4EC78FF6}"/>
              </a:ext>
            </a:extLst>
          </p:cNvPr>
          <p:cNvSpPr/>
          <p:nvPr/>
        </p:nvSpPr>
        <p:spPr>
          <a:xfrm>
            <a:off x="8067680" y="5575730"/>
            <a:ext cx="1076320" cy="584775"/>
          </a:xfrm>
          <a:prstGeom prst="rect">
            <a:avLst/>
          </a:prstGeom>
        </p:spPr>
        <p:txBody>
          <a:bodyPr wrap="none">
            <a:spAutoFit/>
          </a:bodyPr>
          <a:lstStyle/>
          <a:p>
            <a:pPr algn="ctr">
              <a:buClr>
                <a:srgbClr val="7030A0"/>
              </a:buClr>
            </a:pPr>
            <a:r>
              <a:rPr lang="zh-CN" altLang="en-US" sz="1600" dirty="0">
                <a:solidFill>
                  <a:srgbClr val="0070C0"/>
                </a:solidFill>
                <a:latin typeface="PingFang SC" panose="020B0400000000000000" pitchFamily="34" charset="-122"/>
                <a:ea typeface="PingFang SC" panose="020B0400000000000000" pitchFamily="34" charset="-122"/>
              </a:rPr>
              <a:t>康城</a:t>
            </a:r>
            <a:endParaRPr lang="en-US" altLang="zh-CN" sz="1600" dirty="0">
              <a:solidFill>
                <a:srgbClr val="0070C0"/>
              </a:solidFill>
              <a:latin typeface="PingFang SC" panose="020B0400000000000000" pitchFamily="34" charset="-122"/>
              <a:ea typeface="PingFang SC" panose="020B0400000000000000" pitchFamily="34" charset="-122"/>
            </a:endParaRPr>
          </a:p>
          <a:p>
            <a:pPr algn="ctr">
              <a:buClr>
                <a:srgbClr val="7030A0"/>
              </a:buClr>
            </a:pPr>
            <a:r>
              <a:rPr lang="en-US" altLang="zh-CN" sz="1600" dirty="0">
                <a:solidFill>
                  <a:srgbClr val="0070C0"/>
                </a:solidFill>
                <a:ea typeface="PingFang SC" panose="020B0400000000000000" pitchFamily="34" charset="-122"/>
              </a:rPr>
              <a:t>Lohas</a:t>
            </a:r>
            <a:r>
              <a:rPr lang="zh-CN" altLang="en-US" sz="1600" dirty="0">
                <a:solidFill>
                  <a:srgbClr val="0070C0"/>
                </a:solidFill>
                <a:ea typeface="PingFang SC" panose="020B0400000000000000" pitchFamily="34" charset="-122"/>
              </a:rPr>
              <a:t> </a:t>
            </a:r>
            <a:r>
              <a:rPr lang="en-US" altLang="zh-CN" sz="1600" dirty="0">
                <a:solidFill>
                  <a:srgbClr val="0070C0"/>
                </a:solidFill>
                <a:ea typeface="PingFang SC" panose="020B0400000000000000" pitchFamily="34" charset="-122"/>
              </a:rPr>
              <a:t>Park</a:t>
            </a:r>
            <a:endParaRPr lang="en-US" sz="1600" dirty="0">
              <a:solidFill>
                <a:srgbClr val="0070C0"/>
              </a:solidFill>
              <a:ea typeface="PingFang SC" panose="020B0400000000000000" pitchFamily="34" charset="-122"/>
            </a:endParaRPr>
          </a:p>
        </p:txBody>
      </p:sp>
      <p:sp>
        <p:nvSpPr>
          <p:cNvPr id="13" name="Rectangle 12">
            <a:extLst>
              <a:ext uri="{FF2B5EF4-FFF2-40B4-BE49-F238E27FC236}">
                <a16:creationId xmlns:a16="http://schemas.microsoft.com/office/drawing/2014/main" id="{FA038763-4A39-7347-AD80-6C4A6C553C80}"/>
              </a:ext>
            </a:extLst>
          </p:cNvPr>
          <p:cNvSpPr/>
          <p:nvPr/>
        </p:nvSpPr>
        <p:spPr>
          <a:xfrm>
            <a:off x="4511337" y="4192525"/>
            <a:ext cx="1435008" cy="584775"/>
          </a:xfrm>
          <a:prstGeom prst="rect">
            <a:avLst/>
          </a:prstGeom>
        </p:spPr>
        <p:txBody>
          <a:bodyPr wrap="none">
            <a:spAutoFit/>
          </a:bodyPr>
          <a:lstStyle/>
          <a:p>
            <a:pPr algn="ctr">
              <a:buClr>
                <a:srgbClr val="7030A0"/>
              </a:buClr>
            </a:pPr>
            <a:r>
              <a:rPr lang="zh-CN" altLang="en-US" sz="1600" dirty="0">
                <a:solidFill>
                  <a:srgbClr val="0070C0"/>
                </a:solidFill>
                <a:latin typeface="PingFang SC" panose="020B0400000000000000" pitchFamily="34" charset="-122"/>
                <a:ea typeface="PingFang SC" panose="020B0400000000000000" pitchFamily="34" charset="-122"/>
              </a:rPr>
              <a:t>将军澳</a:t>
            </a:r>
            <a:endParaRPr lang="en-US" altLang="zh-CN" sz="1600" dirty="0">
              <a:solidFill>
                <a:srgbClr val="0070C0"/>
              </a:solidFill>
              <a:latin typeface="PingFang SC" panose="020B0400000000000000" pitchFamily="34" charset="-122"/>
              <a:ea typeface="PingFang SC" panose="020B0400000000000000" pitchFamily="34" charset="-122"/>
            </a:endParaRPr>
          </a:p>
          <a:p>
            <a:pPr algn="ctr">
              <a:buClr>
                <a:srgbClr val="7030A0"/>
              </a:buClr>
            </a:pPr>
            <a:r>
              <a:rPr lang="en-US" altLang="zh-CN" sz="1600" dirty="0">
                <a:solidFill>
                  <a:srgbClr val="0070C0"/>
                </a:solidFill>
                <a:ea typeface="PingFang SC" panose="020B0400000000000000" pitchFamily="34" charset="-122"/>
              </a:rPr>
              <a:t>Tseung</a:t>
            </a:r>
            <a:r>
              <a:rPr lang="zh-CN" altLang="en-US" sz="1600" dirty="0">
                <a:solidFill>
                  <a:srgbClr val="0070C0"/>
                </a:solidFill>
                <a:ea typeface="PingFang SC" panose="020B0400000000000000" pitchFamily="34" charset="-122"/>
              </a:rPr>
              <a:t> </a:t>
            </a:r>
            <a:r>
              <a:rPr lang="en-US" altLang="zh-CN" sz="1600" dirty="0">
                <a:solidFill>
                  <a:srgbClr val="0070C0"/>
                </a:solidFill>
                <a:ea typeface="PingFang SC" panose="020B0400000000000000" pitchFamily="34" charset="-122"/>
              </a:rPr>
              <a:t>kwan</a:t>
            </a:r>
            <a:r>
              <a:rPr lang="zh-CN" altLang="en-US" sz="1600" dirty="0">
                <a:solidFill>
                  <a:srgbClr val="0070C0"/>
                </a:solidFill>
                <a:ea typeface="PingFang SC" panose="020B0400000000000000" pitchFamily="34" charset="-122"/>
              </a:rPr>
              <a:t> </a:t>
            </a:r>
            <a:r>
              <a:rPr lang="en-US" altLang="zh-CN" sz="1600" dirty="0">
                <a:solidFill>
                  <a:srgbClr val="0070C0"/>
                </a:solidFill>
                <a:ea typeface="PingFang SC" panose="020B0400000000000000" pitchFamily="34" charset="-122"/>
              </a:rPr>
              <a:t>O</a:t>
            </a:r>
          </a:p>
        </p:txBody>
      </p:sp>
      <p:sp>
        <p:nvSpPr>
          <p:cNvPr id="14" name="Rectangle 13">
            <a:extLst>
              <a:ext uri="{FF2B5EF4-FFF2-40B4-BE49-F238E27FC236}">
                <a16:creationId xmlns:a16="http://schemas.microsoft.com/office/drawing/2014/main" id="{6D7A8978-20A7-3647-B617-42D445593F42}"/>
              </a:ext>
            </a:extLst>
          </p:cNvPr>
          <p:cNvSpPr/>
          <p:nvPr/>
        </p:nvSpPr>
        <p:spPr>
          <a:xfrm>
            <a:off x="4881029" y="3117057"/>
            <a:ext cx="789703" cy="584775"/>
          </a:xfrm>
          <a:prstGeom prst="rect">
            <a:avLst/>
          </a:prstGeom>
        </p:spPr>
        <p:txBody>
          <a:bodyPr wrap="none">
            <a:spAutoFit/>
          </a:bodyPr>
          <a:lstStyle/>
          <a:p>
            <a:pPr algn="ctr"/>
            <a:r>
              <a:rPr lang="zh-CN" altLang="en-US" sz="1600" dirty="0">
                <a:solidFill>
                  <a:srgbClr val="0070C0"/>
                </a:solidFill>
                <a:latin typeface="PingFang SC" panose="020B0400000000000000" pitchFamily="34" charset="-122"/>
                <a:ea typeface="PingFang SC" panose="020B0400000000000000" pitchFamily="34" charset="-122"/>
              </a:rPr>
              <a:t>宝琳</a:t>
            </a:r>
            <a:endParaRPr lang="en-US" altLang="zh-CN" sz="1600" dirty="0">
              <a:solidFill>
                <a:srgbClr val="0070C0"/>
              </a:solidFill>
              <a:latin typeface="PingFang SC" panose="020B0400000000000000" pitchFamily="34" charset="-122"/>
              <a:ea typeface="PingFang SC" panose="020B0400000000000000" pitchFamily="34" charset="-122"/>
            </a:endParaRPr>
          </a:p>
          <a:p>
            <a:pPr algn="ctr"/>
            <a:r>
              <a:rPr lang="en-US" altLang="zh-CN" sz="1600" dirty="0">
                <a:solidFill>
                  <a:srgbClr val="0070C0"/>
                </a:solidFill>
                <a:ea typeface="PingFang SC" panose="020B0400000000000000" pitchFamily="34" charset="-122"/>
              </a:rPr>
              <a:t>Po</a:t>
            </a:r>
            <a:r>
              <a:rPr lang="zh-CN" altLang="en-US" sz="1600" dirty="0">
                <a:solidFill>
                  <a:srgbClr val="0070C0"/>
                </a:solidFill>
                <a:ea typeface="PingFang SC" panose="020B0400000000000000" pitchFamily="34" charset="-122"/>
              </a:rPr>
              <a:t> </a:t>
            </a:r>
            <a:r>
              <a:rPr lang="en-US" altLang="zh-CN" sz="1600" dirty="0">
                <a:solidFill>
                  <a:srgbClr val="0070C0"/>
                </a:solidFill>
                <a:ea typeface="PingFang SC" panose="020B0400000000000000" pitchFamily="34" charset="-122"/>
              </a:rPr>
              <a:t>Lam</a:t>
            </a:r>
            <a:endParaRPr lang="en-US" sz="1600" dirty="0">
              <a:solidFill>
                <a:srgbClr val="0070C0"/>
              </a:solidFill>
            </a:endParaRPr>
          </a:p>
        </p:txBody>
      </p:sp>
      <p:pic>
        <p:nvPicPr>
          <p:cNvPr id="18" name="Picture 17">
            <a:extLst>
              <a:ext uri="{FF2B5EF4-FFF2-40B4-BE49-F238E27FC236}">
                <a16:creationId xmlns:a16="http://schemas.microsoft.com/office/drawing/2014/main" id="{331271DC-E404-D340-AB24-8B9FCA8579F0}"/>
              </a:ext>
            </a:extLst>
          </p:cNvPr>
          <p:cNvPicPr>
            <a:picLocks noChangeAspect="1"/>
          </p:cNvPicPr>
          <p:nvPr/>
        </p:nvPicPr>
        <p:blipFill rotWithShape="1">
          <a:blip r:embed="rId6">
            <a:extLst>
              <a:ext uri="{28A0092B-C50C-407E-A947-70E740481C1C}">
                <a14:useLocalDpi xmlns:a14="http://schemas.microsoft.com/office/drawing/2010/main" val="0"/>
              </a:ext>
            </a:extLst>
          </a:blip>
          <a:srcRect t="5882"/>
          <a:stretch/>
        </p:blipFill>
        <p:spPr>
          <a:xfrm>
            <a:off x="1016994" y="2812122"/>
            <a:ext cx="1874563" cy="3823683"/>
          </a:xfrm>
          <a:prstGeom prst="rect">
            <a:avLst/>
          </a:prstGeom>
        </p:spPr>
      </p:pic>
    </p:spTree>
    <p:extLst>
      <p:ext uri="{BB962C8B-B14F-4D97-AF65-F5344CB8AC3E}">
        <p14:creationId xmlns:p14="http://schemas.microsoft.com/office/powerpoint/2010/main" val="2084309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7E11B7-C9A9-544C-A816-F830B1771898}"/>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4.</a:t>
            </a:r>
            <a:r>
              <a:rPr lang="en-US" altLang="zh-CN" sz="3200" dirty="0">
                <a:latin typeface="Comic Sans MS" panose="030F0902030302020204" pitchFamily="66" charset="0"/>
              </a:rPr>
              <a:t>3</a:t>
            </a:r>
            <a:r>
              <a:rPr lang="en-US" sz="3200" dirty="0">
                <a:latin typeface="Comic Sans MS" panose="030F0902030302020204" pitchFamily="66" charset="0"/>
              </a:rPr>
              <a:t> </a:t>
            </a:r>
            <a:r>
              <a:rPr lang="en-US" altLang="zh-CN" sz="3200" dirty="0">
                <a:latin typeface="Comic Sans MS" panose="030F0902030302020204" pitchFamily="66" charset="0"/>
              </a:rPr>
              <a:t>Public Transport</a:t>
            </a:r>
            <a:endParaRPr lang="en-US" sz="3200" dirty="0">
              <a:latin typeface="Comic Sans MS" panose="030F0902030302020204" pitchFamily="66" charset="0"/>
            </a:endParaRPr>
          </a:p>
        </p:txBody>
      </p:sp>
      <p:sp>
        <p:nvSpPr>
          <p:cNvPr id="9" name="TextBox 8">
            <a:extLst>
              <a:ext uri="{FF2B5EF4-FFF2-40B4-BE49-F238E27FC236}">
                <a16:creationId xmlns:a16="http://schemas.microsoft.com/office/drawing/2014/main" id="{413335DA-21FA-5C42-A119-F56571D1E9D0}"/>
              </a:ext>
            </a:extLst>
          </p:cNvPr>
          <p:cNvSpPr txBox="1"/>
          <p:nvPr/>
        </p:nvSpPr>
        <p:spPr>
          <a:xfrm>
            <a:off x="296261" y="911149"/>
            <a:ext cx="5743432" cy="1754326"/>
          </a:xfrm>
          <a:prstGeom prst="rect">
            <a:avLst/>
          </a:prstGeom>
          <a:noFill/>
        </p:spPr>
        <p:txBody>
          <a:bodyPr wrap="none" rtlCol="0">
            <a:spAutoFit/>
          </a:bodyPr>
          <a:lstStyle/>
          <a:p>
            <a:pPr marL="285750" indent="-285750">
              <a:buClr>
                <a:srgbClr val="7030A0"/>
              </a:buClr>
              <a:buFont typeface="Wingdings" pitchFamily="2" charset="2"/>
              <a:buChar char="§"/>
            </a:pPr>
            <a:r>
              <a:rPr lang="en-US" dirty="0"/>
              <a:t>Click </a:t>
            </a:r>
            <a:r>
              <a:rPr lang="en-US" dirty="0">
                <a:hlinkClick r:id="rId2"/>
              </a:rPr>
              <a:t>public transport introduction</a:t>
            </a:r>
            <a:r>
              <a:rPr lang="en-US" dirty="0"/>
              <a:t> from HK government </a:t>
            </a:r>
            <a:endParaRPr lang="en-US" altLang="zh-CN" dirty="0">
              <a:hlinkClick r:id="rId3"/>
            </a:endParaRPr>
          </a:p>
          <a:p>
            <a:pPr>
              <a:buClr>
                <a:srgbClr val="7030A0"/>
              </a:buClr>
            </a:pPr>
            <a:endParaRPr lang="en-US" altLang="zh-CN" dirty="0">
              <a:hlinkClick r:id="rId3"/>
            </a:endParaRPr>
          </a:p>
          <a:p>
            <a:pPr marL="285750" indent="-285750">
              <a:buClr>
                <a:srgbClr val="7030A0"/>
              </a:buClr>
              <a:buFont typeface="Wingdings" pitchFamily="2" charset="2"/>
              <a:buChar char="§"/>
            </a:pPr>
            <a:r>
              <a:rPr lang="en-US" altLang="zh-CN" dirty="0">
                <a:hlinkClick r:id="rId3"/>
              </a:rPr>
              <a:t>Shuttle</a:t>
            </a:r>
            <a:r>
              <a:rPr lang="zh-CN" altLang="en-US" dirty="0">
                <a:hlinkClick r:id="rId3"/>
              </a:rPr>
              <a:t> </a:t>
            </a:r>
            <a:r>
              <a:rPr lang="en-US" altLang="zh-CN" dirty="0">
                <a:hlinkClick r:id="rId3"/>
              </a:rPr>
              <a:t>bus</a:t>
            </a:r>
            <a:r>
              <a:rPr lang="en-US" altLang="zh-CN" dirty="0"/>
              <a:t> service for HKUST</a:t>
            </a:r>
          </a:p>
          <a:p>
            <a:pPr>
              <a:buClr>
                <a:srgbClr val="7030A0"/>
              </a:buClr>
            </a:pPr>
            <a:endParaRPr lang="en-US" altLang="zh-CN" dirty="0"/>
          </a:p>
          <a:p>
            <a:pPr marL="285750" indent="-285750">
              <a:buClr>
                <a:srgbClr val="7030A0"/>
              </a:buClr>
              <a:buFont typeface="Wingdings" pitchFamily="2" charset="2"/>
              <a:buChar char="§"/>
            </a:pPr>
            <a:r>
              <a:rPr lang="en-US" altLang="zh-CN" dirty="0"/>
              <a:t>Public</a:t>
            </a:r>
            <a:r>
              <a:rPr lang="zh-CN" altLang="en-US" dirty="0"/>
              <a:t> </a:t>
            </a:r>
            <a:r>
              <a:rPr lang="en-US" altLang="zh-CN" dirty="0"/>
              <a:t>bus</a:t>
            </a:r>
            <a:r>
              <a:rPr lang="zh-CN" altLang="en-US" dirty="0"/>
              <a:t> </a:t>
            </a:r>
            <a:r>
              <a:rPr lang="en-US" altLang="zh-CN" dirty="0"/>
              <a:t>and</a:t>
            </a:r>
            <a:r>
              <a:rPr lang="zh-CN" altLang="en-US" dirty="0"/>
              <a:t> </a:t>
            </a:r>
            <a:r>
              <a:rPr lang="en-US" altLang="zh-CN" dirty="0"/>
              <a:t>mini-bus around HKUST</a:t>
            </a:r>
            <a:endParaRPr lang="en-US" dirty="0"/>
          </a:p>
          <a:p>
            <a:pPr marL="285750" indent="-285750">
              <a:buClr>
                <a:srgbClr val="7030A0"/>
              </a:buClr>
              <a:buFont typeface="Wingdings" pitchFamily="2" charset="2"/>
              <a:buChar char="§"/>
            </a:pPr>
            <a:endParaRPr lang="en-US" dirty="0"/>
          </a:p>
        </p:txBody>
      </p:sp>
      <p:pic>
        <p:nvPicPr>
          <p:cNvPr id="11" name="Picture 10">
            <a:extLst>
              <a:ext uri="{FF2B5EF4-FFF2-40B4-BE49-F238E27FC236}">
                <a16:creationId xmlns:a16="http://schemas.microsoft.com/office/drawing/2014/main" id="{8FC3652A-94B2-9B46-A0AF-CD067D134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409" y="1430560"/>
            <a:ext cx="3793871" cy="1693030"/>
          </a:xfrm>
          <a:prstGeom prst="rect">
            <a:avLst/>
          </a:prstGeom>
        </p:spPr>
      </p:pic>
      <p:pic>
        <p:nvPicPr>
          <p:cNvPr id="13" name="Picture 12">
            <a:extLst>
              <a:ext uri="{FF2B5EF4-FFF2-40B4-BE49-F238E27FC236}">
                <a16:creationId xmlns:a16="http://schemas.microsoft.com/office/drawing/2014/main" id="{32B1D205-4EA4-E348-B4F4-0C93A617AB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965" y="3146071"/>
            <a:ext cx="7024430" cy="3247596"/>
          </a:xfrm>
          <a:prstGeom prst="rect">
            <a:avLst/>
          </a:prstGeom>
        </p:spPr>
      </p:pic>
    </p:spTree>
    <p:extLst>
      <p:ext uri="{BB962C8B-B14F-4D97-AF65-F5344CB8AC3E}">
        <p14:creationId xmlns:p14="http://schemas.microsoft.com/office/powerpoint/2010/main" val="263809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21828F-2A37-AE46-B2AD-89CFC2DF6181}"/>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1.1 Apply for Student Visa</a:t>
            </a:r>
          </a:p>
        </p:txBody>
      </p:sp>
      <p:graphicFrame>
        <p:nvGraphicFramePr>
          <p:cNvPr id="5" name="Diagram 4">
            <a:extLst>
              <a:ext uri="{FF2B5EF4-FFF2-40B4-BE49-F238E27FC236}">
                <a16:creationId xmlns:a16="http://schemas.microsoft.com/office/drawing/2014/main" id="{641AA450-75DE-744F-BE48-FFDBC45AB010}"/>
              </a:ext>
            </a:extLst>
          </p:cNvPr>
          <p:cNvGraphicFramePr/>
          <p:nvPr>
            <p:extLst>
              <p:ext uri="{D42A27DB-BD31-4B8C-83A1-F6EECF244321}">
                <p14:modId xmlns:p14="http://schemas.microsoft.com/office/powerpoint/2010/main" val="1094965657"/>
              </p:ext>
            </p:extLst>
          </p:nvPr>
        </p:nvGraphicFramePr>
        <p:xfrm>
          <a:off x="448964" y="2207360"/>
          <a:ext cx="8093364" cy="4275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8D563FE-9FF1-9E44-B1A7-C6087C66DCC6}"/>
              </a:ext>
            </a:extLst>
          </p:cNvPr>
          <p:cNvSpPr txBox="1"/>
          <p:nvPr/>
        </p:nvSpPr>
        <p:spPr>
          <a:xfrm>
            <a:off x="448964" y="1153222"/>
            <a:ext cx="7329840" cy="1015663"/>
          </a:xfrm>
          <a:prstGeom prst="rect">
            <a:avLst/>
          </a:prstGeom>
          <a:noFill/>
        </p:spPr>
        <p:txBody>
          <a:bodyPr wrap="square" rtlCol="0">
            <a:spAutoFit/>
          </a:bodyPr>
          <a:lstStyle/>
          <a:p>
            <a:pPr marL="285750" indent="-285750">
              <a:buClr>
                <a:srgbClr val="7030A0"/>
              </a:buClr>
              <a:buFont typeface="Wingdings" pitchFamily="2" charset="2"/>
              <a:buChar char="§"/>
            </a:pPr>
            <a:r>
              <a:rPr lang="en-US" sz="2000" dirty="0"/>
              <a:t>Don’t Panic</a:t>
            </a:r>
          </a:p>
          <a:p>
            <a:pPr marL="285750" indent="-285750">
              <a:buClr>
                <a:srgbClr val="7030A0"/>
              </a:buClr>
              <a:buFont typeface="Wingdings" pitchFamily="2" charset="2"/>
              <a:buChar char="§"/>
            </a:pPr>
            <a:r>
              <a:rPr lang="en-US" sz="2000" dirty="0"/>
              <a:t>Check emails frequently. If anything happens, contact HKUST. </a:t>
            </a:r>
          </a:p>
          <a:p>
            <a:pPr marL="285750" indent="-285750">
              <a:buClr>
                <a:srgbClr val="7030A0"/>
              </a:buClr>
              <a:buFont typeface="Wingdings" pitchFamily="2" charset="2"/>
              <a:buChar char="§"/>
            </a:pPr>
            <a:r>
              <a:rPr lang="en-US" sz="2000" dirty="0">
                <a:hlinkClick r:id="rId7"/>
              </a:rPr>
              <a:t>Click here</a:t>
            </a:r>
            <a:r>
              <a:rPr lang="en-US" sz="2000" dirty="0"/>
              <a:t> to get the full instructions. </a:t>
            </a:r>
          </a:p>
        </p:txBody>
      </p:sp>
    </p:spTree>
    <p:extLst>
      <p:ext uri="{BB962C8B-B14F-4D97-AF65-F5344CB8AC3E}">
        <p14:creationId xmlns:p14="http://schemas.microsoft.com/office/powerpoint/2010/main" val="728720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23950C-4A5D-5741-B1EA-0C575560DF36}"/>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4.</a:t>
            </a:r>
            <a:r>
              <a:rPr lang="en-US" altLang="zh-CN" sz="3200" dirty="0">
                <a:latin typeface="Comic Sans MS" panose="030F0902030302020204" pitchFamily="66" charset="0"/>
              </a:rPr>
              <a:t>4</a:t>
            </a:r>
            <a:r>
              <a:rPr lang="en-US" sz="3200" dirty="0">
                <a:latin typeface="Comic Sans MS" panose="030F0902030302020204" pitchFamily="66" charset="0"/>
              </a:rPr>
              <a:t> </a:t>
            </a:r>
            <a:r>
              <a:rPr lang="en-US" altLang="zh-CN" sz="3200" dirty="0">
                <a:latin typeface="Comic Sans MS" panose="030F0902030302020204" pitchFamily="66" charset="0"/>
              </a:rPr>
              <a:t>Hospitals</a:t>
            </a:r>
            <a:endParaRPr lang="en-US" sz="3200" dirty="0">
              <a:latin typeface="Comic Sans MS" panose="030F0902030302020204" pitchFamily="66" charset="0"/>
            </a:endParaRPr>
          </a:p>
        </p:txBody>
      </p:sp>
      <p:sp>
        <p:nvSpPr>
          <p:cNvPr id="4" name="TextBox 3">
            <a:extLst>
              <a:ext uri="{FF2B5EF4-FFF2-40B4-BE49-F238E27FC236}">
                <a16:creationId xmlns:a16="http://schemas.microsoft.com/office/drawing/2014/main" id="{6C7B0CBB-C317-A04B-AE99-6095A1B3D252}"/>
              </a:ext>
            </a:extLst>
          </p:cNvPr>
          <p:cNvSpPr txBox="1"/>
          <p:nvPr/>
        </p:nvSpPr>
        <p:spPr>
          <a:xfrm>
            <a:off x="143554" y="983150"/>
            <a:ext cx="7024431" cy="4031873"/>
          </a:xfrm>
          <a:prstGeom prst="rect">
            <a:avLst/>
          </a:prstGeom>
          <a:noFill/>
        </p:spPr>
        <p:txBody>
          <a:bodyPr wrap="square" rtlCol="0" anchor="t">
            <a:spAutoFit/>
          </a:bodyPr>
          <a:lstStyle/>
          <a:p>
            <a:pPr marL="285750" indent="-285750">
              <a:buClr>
                <a:srgbClr val="7030A0"/>
              </a:buClr>
              <a:buFont typeface="Wingdings" pitchFamily="2" charset="2"/>
              <a:buChar char="§"/>
            </a:pPr>
            <a:r>
              <a:rPr lang="en-US" sz="1600" dirty="0"/>
              <a:t>For small case, you can just go to HKUST clinic (free and convenient).</a:t>
            </a:r>
          </a:p>
          <a:p>
            <a:pPr marL="285750" indent="-285750">
              <a:buClr>
                <a:srgbClr val="7030A0"/>
              </a:buClr>
              <a:buFont typeface="Wingdings" pitchFamily="2" charset="2"/>
              <a:buChar char="§"/>
            </a:pPr>
            <a:endParaRPr lang="en-US" sz="1600" dirty="0"/>
          </a:p>
          <a:p>
            <a:pPr marL="285750" indent="-285750">
              <a:buClr>
                <a:srgbClr val="7030A0"/>
              </a:buClr>
              <a:buFont typeface="Wingdings" pitchFamily="2" charset="2"/>
              <a:buChar char="§"/>
            </a:pPr>
            <a:r>
              <a:rPr lang="en-US" sz="1600" dirty="0"/>
              <a:t>For big case, you may also want to go to HKUST clinic first (to get a</a:t>
            </a:r>
            <a:r>
              <a:rPr lang="en-US" altLang="zh-CN" sz="1600" dirty="0"/>
              <a:t>n</a:t>
            </a:r>
            <a:r>
              <a:rPr lang="en-US" sz="1600" dirty="0"/>
              <a:t> initial diagnosis, then go to hospital as doctor suggests).</a:t>
            </a:r>
          </a:p>
          <a:p>
            <a:pPr marL="285750" indent="-285750">
              <a:buClr>
                <a:srgbClr val="7030A0"/>
              </a:buClr>
              <a:buFont typeface="Wingdings" pitchFamily="2" charset="2"/>
              <a:buChar char="§"/>
            </a:pPr>
            <a:endParaRPr lang="en-US" sz="1600" dirty="0"/>
          </a:p>
          <a:p>
            <a:pPr marL="285750" indent="-285750">
              <a:buClr>
                <a:srgbClr val="7030A0"/>
              </a:buClr>
              <a:buFont typeface="Wingdings" pitchFamily="2" charset="2"/>
              <a:buChar char="§"/>
            </a:pPr>
            <a:r>
              <a:rPr lang="en-US" sz="1600" dirty="0"/>
              <a:t>For urgent case (HKUST clinic has no </a:t>
            </a:r>
            <a:r>
              <a:rPr lang="en-US" sz="1600"/>
              <a:t>24-hour</a:t>
            </a:r>
            <a:r>
              <a:rPr lang="en-US" sz="1600" dirty="0"/>
              <a:t> emergency department), you may need to go to hospital.</a:t>
            </a:r>
          </a:p>
          <a:p>
            <a:pPr marL="285750" indent="-285750">
              <a:buClr>
                <a:srgbClr val="7030A0"/>
              </a:buClr>
              <a:buFont typeface="Wingdings" pitchFamily="2" charset="2"/>
              <a:buChar char="§"/>
            </a:pPr>
            <a:endParaRPr lang="en-US" sz="1600" dirty="0"/>
          </a:p>
          <a:p>
            <a:pPr marL="285750" indent="-285750">
              <a:buClr>
                <a:srgbClr val="7030A0"/>
              </a:buClr>
              <a:buFont typeface="Wingdings" pitchFamily="2" charset="2"/>
              <a:buChar char="§"/>
            </a:pPr>
            <a:endParaRPr lang="en-US" sz="1600" dirty="0"/>
          </a:p>
          <a:p>
            <a:pPr marL="285750" indent="-285750">
              <a:buClr>
                <a:srgbClr val="7030A0"/>
              </a:buClr>
              <a:buFont typeface="Wingdings" pitchFamily="2" charset="2"/>
              <a:buChar char="§"/>
            </a:pPr>
            <a:r>
              <a:rPr lang="en-US" sz="1600" dirty="0"/>
              <a:t>Generally</a:t>
            </a:r>
          </a:p>
          <a:p>
            <a:pPr marL="742950" lvl="1" indent="-285750">
              <a:buClr>
                <a:srgbClr val="7030A0"/>
              </a:buClr>
              <a:buFont typeface="Wingdings" pitchFamily="2" charset="2"/>
              <a:buChar char="§"/>
            </a:pPr>
            <a:r>
              <a:rPr lang="en-US" sz="1600" dirty="0"/>
              <a:t>Public Hospitals : cheap but need </a:t>
            </a:r>
          </a:p>
          <a:p>
            <a:pPr lvl="1">
              <a:buClr>
                <a:srgbClr val="7030A0"/>
              </a:buClr>
            </a:pPr>
            <a:r>
              <a:rPr lang="en-US" sz="1600" dirty="0"/>
              <a:t>       to wait for a long time</a:t>
            </a:r>
          </a:p>
          <a:p>
            <a:pPr marL="742950" lvl="1" indent="-285750">
              <a:buClr>
                <a:srgbClr val="7030A0"/>
              </a:buClr>
              <a:buFont typeface="Wingdings" pitchFamily="2" charset="2"/>
              <a:buChar char="§"/>
            </a:pPr>
            <a:r>
              <a:rPr lang="en-US" sz="1600" dirty="0"/>
              <a:t>Private Hospitals : expensive</a:t>
            </a:r>
          </a:p>
          <a:p>
            <a:pPr marL="742950" lvl="1" indent="-285750">
              <a:buClr>
                <a:srgbClr val="7030A0"/>
              </a:buClr>
              <a:buFont typeface="Wingdings" pitchFamily="2" charset="2"/>
              <a:buChar char="§"/>
            </a:pPr>
            <a:endParaRPr lang="en-US" sz="1600" dirty="0"/>
          </a:p>
          <a:p>
            <a:pPr marL="285750" indent="-285750">
              <a:buClr>
                <a:srgbClr val="7030A0"/>
              </a:buClr>
              <a:buFont typeface="Wingdings" pitchFamily="2" charset="2"/>
              <a:buChar char="§"/>
            </a:pPr>
            <a:r>
              <a:rPr lang="en-US" sz="1600" dirty="0"/>
              <a:t>The nearest hospital near HKUST</a:t>
            </a:r>
          </a:p>
          <a:p>
            <a:pPr marL="742950" lvl="1" indent="-285750">
              <a:buClr>
                <a:srgbClr val="7030A0"/>
              </a:buClr>
              <a:buFont typeface="Wingdings" pitchFamily="2" charset="2"/>
              <a:buChar char="§"/>
            </a:pPr>
            <a:r>
              <a:rPr lang="en-US" sz="1600" u="sng" dirty="0">
                <a:hlinkClick r:id="rId2"/>
              </a:rPr>
              <a:t>Tseung Kwan O Hospital</a:t>
            </a:r>
            <a:endParaRPr lang="en-US" sz="1600" dirty="0"/>
          </a:p>
        </p:txBody>
      </p:sp>
      <p:pic>
        <p:nvPicPr>
          <p:cNvPr id="5" name="Picture 4">
            <a:extLst>
              <a:ext uri="{FF2B5EF4-FFF2-40B4-BE49-F238E27FC236}">
                <a16:creationId xmlns:a16="http://schemas.microsoft.com/office/drawing/2014/main" id="{366BB6A3-6E8A-6846-9AB6-B35E9967F025}"/>
              </a:ext>
            </a:extLst>
          </p:cNvPr>
          <p:cNvPicPr>
            <a:picLocks noChangeAspect="1"/>
          </p:cNvPicPr>
          <p:nvPr/>
        </p:nvPicPr>
        <p:blipFill>
          <a:blip r:embed="rId3"/>
          <a:stretch>
            <a:fillRect/>
          </a:stretch>
        </p:blipFill>
        <p:spPr>
          <a:xfrm>
            <a:off x="3961180" y="2888306"/>
            <a:ext cx="4572000" cy="3143250"/>
          </a:xfrm>
          <a:prstGeom prst="rect">
            <a:avLst/>
          </a:prstGeom>
        </p:spPr>
      </p:pic>
      <p:sp>
        <p:nvSpPr>
          <p:cNvPr id="6" name="Rectangle 5">
            <a:extLst>
              <a:ext uri="{FF2B5EF4-FFF2-40B4-BE49-F238E27FC236}">
                <a16:creationId xmlns:a16="http://schemas.microsoft.com/office/drawing/2014/main" id="{FA813F4F-DBE4-7B49-9D7C-6FE9EB971DF5}"/>
              </a:ext>
            </a:extLst>
          </p:cNvPr>
          <p:cNvSpPr/>
          <p:nvPr/>
        </p:nvSpPr>
        <p:spPr>
          <a:xfrm>
            <a:off x="4495646" y="6035128"/>
            <a:ext cx="4572000" cy="307777"/>
          </a:xfrm>
          <a:prstGeom prst="rect">
            <a:avLst/>
          </a:prstGeom>
        </p:spPr>
        <p:txBody>
          <a:bodyPr>
            <a:spAutoFit/>
          </a:bodyPr>
          <a:lstStyle/>
          <a:p>
            <a:r>
              <a:rPr lang="en-US" sz="1400" dirty="0"/>
              <a:t>Distribution of Clusters, Hospitals &amp; Institutions</a:t>
            </a:r>
          </a:p>
        </p:txBody>
      </p:sp>
    </p:spTree>
    <p:extLst>
      <p:ext uri="{BB962C8B-B14F-4D97-AF65-F5344CB8AC3E}">
        <p14:creationId xmlns:p14="http://schemas.microsoft.com/office/powerpoint/2010/main" val="1468559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779A94-EA30-A646-8CC2-E406A408A135}"/>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4.</a:t>
            </a:r>
            <a:r>
              <a:rPr lang="en-US" altLang="zh-CN" sz="3200" dirty="0">
                <a:latin typeface="Comic Sans MS" panose="030F0902030302020204" pitchFamily="66" charset="0"/>
              </a:rPr>
              <a:t>4</a:t>
            </a:r>
            <a:r>
              <a:rPr lang="en-US" sz="3200" dirty="0">
                <a:latin typeface="Comic Sans MS" panose="030F0902030302020204" pitchFamily="66" charset="0"/>
              </a:rPr>
              <a:t> </a:t>
            </a:r>
            <a:r>
              <a:rPr lang="en-US" altLang="zh-CN" sz="3200" dirty="0">
                <a:latin typeface="Comic Sans MS" panose="030F0902030302020204" pitchFamily="66" charset="0"/>
              </a:rPr>
              <a:t>Hospitals</a:t>
            </a:r>
            <a:endParaRPr lang="en-US" sz="3200" dirty="0">
              <a:latin typeface="Comic Sans MS" panose="030F0902030302020204" pitchFamily="66" charset="0"/>
            </a:endParaRPr>
          </a:p>
        </p:txBody>
      </p:sp>
      <p:pic>
        <p:nvPicPr>
          <p:cNvPr id="6" name="Picture 5">
            <a:extLst>
              <a:ext uri="{FF2B5EF4-FFF2-40B4-BE49-F238E27FC236}">
                <a16:creationId xmlns:a16="http://schemas.microsoft.com/office/drawing/2014/main" id="{AB22A93E-E287-3349-92DB-F80ABDF70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28" y="1739330"/>
            <a:ext cx="4355514" cy="3057352"/>
          </a:xfrm>
          <a:prstGeom prst="rect">
            <a:avLst/>
          </a:prstGeom>
        </p:spPr>
      </p:pic>
      <p:sp>
        <p:nvSpPr>
          <p:cNvPr id="7" name="TextBox 6">
            <a:extLst>
              <a:ext uri="{FF2B5EF4-FFF2-40B4-BE49-F238E27FC236}">
                <a16:creationId xmlns:a16="http://schemas.microsoft.com/office/drawing/2014/main" id="{2719124F-F67D-D441-BD3F-5EE48FAFD510}"/>
              </a:ext>
            </a:extLst>
          </p:cNvPr>
          <p:cNvSpPr txBox="1"/>
          <p:nvPr/>
        </p:nvSpPr>
        <p:spPr>
          <a:xfrm>
            <a:off x="5182820" y="2360065"/>
            <a:ext cx="3496225" cy="1815882"/>
          </a:xfrm>
          <a:prstGeom prst="rect">
            <a:avLst/>
          </a:prstGeom>
          <a:noFill/>
        </p:spPr>
        <p:txBody>
          <a:bodyPr wrap="square" rtlCol="0">
            <a:spAutoFit/>
          </a:bodyPr>
          <a:lstStyle/>
          <a:p>
            <a:r>
              <a:rPr lang="en-US" sz="1600" dirty="0"/>
              <a:t>Even for emergency case, you need to </a:t>
            </a:r>
            <a:r>
              <a:rPr lang="en-US" sz="1600" dirty="0">
                <a:hlinkClick r:id="rId3"/>
              </a:rPr>
              <a:t>wait for several hours</a:t>
            </a:r>
            <a:r>
              <a:rPr lang="en-US" sz="1600" dirty="0"/>
              <a:t>.</a:t>
            </a:r>
          </a:p>
          <a:p>
            <a:endParaRPr lang="en-US" sz="1600" dirty="0"/>
          </a:p>
          <a:p>
            <a:r>
              <a:rPr lang="en-US" sz="1600" dirty="0"/>
              <a:t>Make sure you take you HKID card.</a:t>
            </a:r>
          </a:p>
          <a:p>
            <a:endParaRPr lang="en-US" sz="1600" dirty="0"/>
          </a:p>
          <a:p>
            <a:r>
              <a:rPr lang="en-US" sz="1600" dirty="0"/>
              <a:t>For those without HKID card, the cost is more expensive.</a:t>
            </a:r>
          </a:p>
        </p:txBody>
      </p:sp>
      <p:sp>
        <p:nvSpPr>
          <p:cNvPr id="8" name="TextBox 7">
            <a:extLst>
              <a:ext uri="{FF2B5EF4-FFF2-40B4-BE49-F238E27FC236}">
                <a16:creationId xmlns:a16="http://schemas.microsoft.com/office/drawing/2014/main" id="{74D98AA4-1942-5740-B24F-4E3AA52BA91A}"/>
              </a:ext>
            </a:extLst>
          </p:cNvPr>
          <p:cNvSpPr txBox="1"/>
          <p:nvPr/>
        </p:nvSpPr>
        <p:spPr>
          <a:xfrm>
            <a:off x="216486" y="1074503"/>
            <a:ext cx="750526" cy="369332"/>
          </a:xfrm>
          <a:prstGeom prst="rect">
            <a:avLst/>
          </a:prstGeom>
          <a:noFill/>
        </p:spPr>
        <p:txBody>
          <a:bodyPr wrap="none" rtlCol="0">
            <a:spAutoFit/>
          </a:bodyPr>
          <a:lstStyle/>
          <a:p>
            <a:r>
              <a:rPr lang="en-US" dirty="0"/>
              <a:t>Public</a:t>
            </a:r>
          </a:p>
        </p:txBody>
      </p:sp>
      <p:sp>
        <p:nvSpPr>
          <p:cNvPr id="9" name="TextBox 8">
            <a:extLst>
              <a:ext uri="{FF2B5EF4-FFF2-40B4-BE49-F238E27FC236}">
                <a16:creationId xmlns:a16="http://schemas.microsoft.com/office/drawing/2014/main" id="{3A843AB8-9CA1-6843-B401-9D91126AB803}"/>
              </a:ext>
            </a:extLst>
          </p:cNvPr>
          <p:cNvSpPr txBox="1"/>
          <p:nvPr/>
        </p:nvSpPr>
        <p:spPr>
          <a:xfrm>
            <a:off x="216486" y="5566870"/>
            <a:ext cx="835485" cy="369332"/>
          </a:xfrm>
          <a:prstGeom prst="rect">
            <a:avLst/>
          </a:prstGeom>
          <a:noFill/>
        </p:spPr>
        <p:txBody>
          <a:bodyPr wrap="none" rtlCol="0">
            <a:spAutoFit/>
          </a:bodyPr>
          <a:lstStyle/>
          <a:p>
            <a:r>
              <a:rPr lang="en-US" dirty="0"/>
              <a:t>Private</a:t>
            </a:r>
          </a:p>
        </p:txBody>
      </p:sp>
      <p:sp>
        <p:nvSpPr>
          <p:cNvPr id="10" name="TextBox 9">
            <a:extLst>
              <a:ext uri="{FF2B5EF4-FFF2-40B4-BE49-F238E27FC236}">
                <a16:creationId xmlns:a16="http://schemas.microsoft.com/office/drawing/2014/main" id="{1A6DF6E3-B54E-484D-A687-FBCD34A4D835}"/>
              </a:ext>
            </a:extLst>
          </p:cNvPr>
          <p:cNvSpPr txBox="1"/>
          <p:nvPr/>
        </p:nvSpPr>
        <p:spPr>
          <a:xfrm>
            <a:off x="1212490" y="5544376"/>
            <a:ext cx="1677895" cy="369332"/>
          </a:xfrm>
          <a:prstGeom prst="rect">
            <a:avLst/>
          </a:prstGeom>
          <a:noFill/>
        </p:spPr>
        <p:txBody>
          <a:bodyPr wrap="none" rtlCol="0">
            <a:spAutoFit/>
          </a:bodyPr>
          <a:lstStyle/>
          <a:p>
            <a:r>
              <a:rPr lang="en-US" dirty="0">
                <a:hlinkClick r:id="rId4"/>
              </a:rPr>
              <a:t>See full list here</a:t>
            </a:r>
            <a:endParaRPr lang="en-US" dirty="0"/>
          </a:p>
        </p:txBody>
      </p:sp>
      <p:sp>
        <p:nvSpPr>
          <p:cNvPr id="11" name="TextBox 10">
            <a:extLst>
              <a:ext uri="{FF2B5EF4-FFF2-40B4-BE49-F238E27FC236}">
                <a16:creationId xmlns:a16="http://schemas.microsoft.com/office/drawing/2014/main" id="{7ABD9F60-F9EF-9241-86B2-6454E51E9358}"/>
              </a:ext>
            </a:extLst>
          </p:cNvPr>
          <p:cNvSpPr txBox="1"/>
          <p:nvPr/>
        </p:nvSpPr>
        <p:spPr>
          <a:xfrm>
            <a:off x="1116974" y="1074503"/>
            <a:ext cx="1677895" cy="369332"/>
          </a:xfrm>
          <a:prstGeom prst="rect">
            <a:avLst/>
          </a:prstGeom>
          <a:noFill/>
        </p:spPr>
        <p:txBody>
          <a:bodyPr wrap="none" rtlCol="0">
            <a:spAutoFit/>
          </a:bodyPr>
          <a:lstStyle/>
          <a:p>
            <a:r>
              <a:rPr lang="en-US" dirty="0">
                <a:hlinkClick r:id="rId5"/>
              </a:rPr>
              <a:t>See full list here</a:t>
            </a:r>
            <a:endParaRPr lang="en-US" dirty="0"/>
          </a:p>
        </p:txBody>
      </p:sp>
    </p:spTree>
    <p:extLst>
      <p:ext uri="{BB962C8B-B14F-4D97-AF65-F5344CB8AC3E}">
        <p14:creationId xmlns:p14="http://schemas.microsoft.com/office/powerpoint/2010/main" val="2092043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6F8948-2C30-2A42-B965-BA2B4F73445D}"/>
              </a:ext>
            </a:extLst>
          </p:cNvPr>
          <p:cNvPicPr>
            <a:picLocks noChangeAspect="1"/>
          </p:cNvPicPr>
          <p:nvPr/>
        </p:nvPicPr>
        <p:blipFill rotWithShape="1">
          <a:blip r:embed="rId2"/>
          <a:srcRect l="6135" t="5462" r="3305"/>
          <a:stretch/>
        </p:blipFill>
        <p:spPr>
          <a:xfrm>
            <a:off x="1823310" y="808072"/>
            <a:ext cx="5191970" cy="5616003"/>
          </a:xfrm>
          <a:prstGeom prst="rect">
            <a:avLst/>
          </a:prstGeom>
        </p:spPr>
      </p:pic>
      <p:sp>
        <p:nvSpPr>
          <p:cNvPr id="5" name="TextBox 4">
            <a:extLst>
              <a:ext uri="{FF2B5EF4-FFF2-40B4-BE49-F238E27FC236}">
                <a16:creationId xmlns:a16="http://schemas.microsoft.com/office/drawing/2014/main" id="{B52B13BD-AA18-D44A-9BB9-4D12AF31F4F6}"/>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1.1 Apply for Student Visa</a:t>
            </a:r>
          </a:p>
        </p:txBody>
      </p:sp>
      <p:sp>
        <p:nvSpPr>
          <p:cNvPr id="6" name="TextBox 5">
            <a:extLst>
              <a:ext uri="{FF2B5EF4-FFF2-40B4-BE49-F238E27FC236}">
                <a16:creationId xmlns:a16="http://schemas.microsoft.com/office/drawing/2014/main" id="{A6C0DDCD-C17B-894B-B51A-003A92F169A7}"/>
              </a:ext>
            </a:extLst>
          </p:cNvPr>
          <p:cNvSpPr txBox="1"/>
          <p:nvPr/>
        </p:nvSpPr>
        <p:spPr>
          <a:xfrm>
            <a:off x="2892245" y="6424075"/>
            <a:ext cx="3512215" cy="338554"/>
          </a:xfrm>
          <a:prstGeom prst="rect">
            <a:avLst/>
          </a:prstGeom>
          <a:noFill/>
        </p:spPr>
        <p:txBody>
          <a:bodyPr wrap="square" rtlCol="0">
            <a:spAutoFit/>
          </a:bodyPr>
          <a:lstStyle/>
          <a:p>
            <a:r>
              <a:rPr lang="en-US" sz="1600" dirty="0">
                <a:solidFill>
                  <a:schemeClr val="bg1">
                    <a:lumMod val="50000"/>
                  </a:schemeClr>
                </a:solidFill>
              </a:rPr>
              <a:t>Samples of Student Visa Label</a:t>
            </a:r>
          </a:p>
        </p:txBody>
      </p:sp>
    </p:spTree>
    <p:extLst>
      <p:ext uri="{BB962C8B-B14F-4D97-AF65-F5344CB8AC3E}">
        <p14:creationId xmlns:p14="http://schemas.microsoft.com/office/powerpoint/2010/main" val="1633747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2A13F-7A49-6D4B-A8B0-B2CB7D24ADEE}"/>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1.2 Arrange for Accommodation </a:t>
            </a:r>
          </a:p>
        </p:txBody>
      </p:sp>
      <p:sp>
        <p:nvSpPr>
          <p:cNvPr id="5" name="TextBox 4">
            <a:extLst>
              <a:ext uri="{FF2B5EF4-FFF2-40B4-BE49-F238E27FC236}">
                <a16:creationId xmlns:a16="http://schemas.microsoft.com/office/drawing/2014/main" id="{E192117D-B349-1A41-82A3-A8E65A8455E0}"/>
              </a:ext>
            </a:extLst>
          </p:cNvPr>
          <p:cNvSpPr txBox="1"/>
          <p:nvPr/>
        </p:nvSpPr>
        <p:spPr>
          <a:xfrm>
            <a:off x="448965" y="985720"/>
            <a:ext cx="7329840" cy="2246769"/>
          </a:xfrm>
          <a:prstGeom prst="rect">
            <a:avLst/>
          </a:prstGeom>
          <a:noFill/>
        </p:spPr>
        <p:txBody>
          <a:bodyPr wrap="square" rtlCol="0">
            <a:spAutoFit/>
          </a:bodyPr>
          <a:lstStyle/>
          <a:p>
            <a:pPr marL="342900" indent="-342900">
              <a:buClr>
                <a:srgbClr val="7030A0"/>
              </a:buClr>
              <a:buFont typeface="Wingdings" pitchFamily="2" charset="2"/>
              <a:buChar char="§"/>
            </a:pPr>
            <a:r>
              <a:rPr lang="en-US" sz="2000" dirty="0"/>
              <a:t>Guaranteed university accommodation will be given in the first 2 years of your full-time research postgraduate studies at HKUST.</a:t>
            </a:r>
          </a:p>
          <a:p>
            <a:pPr marL="342900" indent="-342900">
              <a:buClr>
                <a:srgbClr val="7030A0"/>
              </a:buClr>
              <a:buFont typeface="Wingdings" pitchFamily="2" charset="2"/>
              <a:buChar char="§"/>
            </a:pPr>
            <a:endParaRPr lang="en-US" sz="2000" dirty="0"/>
          </a:p>
          <a:p>
            <a:pPr marL="342900" indent="-342900">
              <a:buClr>
                <a:srgbClr val="7030A0"/>
              </a:buClr>
              <a:buFont typeface="Wingdings" pitchFamily="2" charset="2"/>
              <a:buChar char="§"/>
            </a:pPr>
            <a:r>
              <a:rPr lang="en-US" sz="2000" dirty="0"/>
              <a:t>The accommodation in HKUST is quite nice!</a:t>
            </a:r>
          </a:p>
          <a:p>
            <a:pPr marL="342900" indent="-342900">
              <a:buClr>
                <a:srgbClr val="7030A0"/>
              </a:buClr>
              <a:buFont typeface="Wingdings" pitchFamily="2" charset="2"/>
              <a:buChar char="§"/>
            </a:pPr>
            <a:r>
              <a:rPr lang="en-US" sz="2000" dirty="0">
                <a:hlinkClick r:id="rId2"/>
              </a:rPr>
              <a:t>Click here</a:t>
            </a:r>
            <a:r>
              <a:rPr lang="en-US" sz="2000" dirty="0"/>
              <a:t> to go through the application procedures, information of accommodation, and the check-in procedures.</a:t>
            </a:r>
          </a:p>
          <a:p>
            <a:pPr>
              <a:buClr>
                <a:srgbClr val="7030A0"/>
              </a:buClr>
            </a:pPr>
            <a:endParaRPr lang="en-US" sz="2000" dirty="0"/>
          </a:p>
        </p:txBody>
      </p:sp>
      <p:pic>
        <p:nvPicPr>
          <p:cNvPr id="7" name="Picture 6">
            <a:extLst>
              <a:ext uri="{FF2B5EF4-FFF2-40B4-BE49-F238E27FC236}">
                <a16:creationId xmlns:a16="http://schemas.microsoft.com/office/drawing/2014/main" id="{7C9D2F43-B366-4B45-AAB5-7DF9F2537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55" y="3199310"/>
            <a:ext cx="8847740" cy="2520265"/>
          </a:xfrm>
          <a:prstGeom prst="rect">
            <a:avLst/>
          </a:prstGeom>
          <a:ln>
            <a:noFill/>
          </a:ln>
        </p:spPr>
      </p:pic>
      <p:sp>
        <p:nvSpPr>
          <p:cNvPr id="8" name="TextBox 7">
            <a:extLst>
              <a:ext uri="{FF2B5EF4-FFF2-40B4-BE49-F238E27FC236}">
                <a16:creationId xmlns:a16="http://schemas.microsoft.com/office/drawing/2014/main" id="{DD3F9536-D737-CF43-A1FE-F07664A42A79}"/>
              </a:ext>
            </a:extLst>
          </p:cNvPr>
          <p:cNvSpPr txBox="1"/>
          <p:nvPr/>
        </p:nvSpPr>
        <p:spPr>
          <a:xfrm>
            <a:off x="2128718" y="5648853"/>
            <a:ext cx="4733855" cy="584775"/>
          </a:xfrm>
          <a:prstGeom prst="rect">
            <a:avLst/>
          </a:prstGeom>
          <a:noFill/>
        </p:spPr>
        <p:txBody>
          <a:bodyPr wrap="square" rtlCol="0">
            <a:spAutoFit/>
          </a:bodyPr>
          <a:lstStyle/>
          <a:p>
            <a:pPr algn="ctr"/>
            <a:r>
              <a:rPr lang="en-US" sz="1600" dirty="0">
                <a:solidFill>
                  <a:schemeClr val="bg1">
                    <a:lumMod val="50000"/>
                  </a:schemeClr>
                </a:solidFill>
              </a:rPr>
              <a:t>Application Time for year 2018/19 For your reference.</a:t>
            </a:r>
          </a:p>
          <a:p>
            <a:pPr algn="ctr"/>
            <a:r>
              <a:rPr lang="en-US" sz="1600" dirty="0">
                <a:solidFill>
                  <a:schemeClr val="bg1">
                    <a:lumMod val="50000"/>
                  </a:schemeClr>
                </a:solidFill>
              </a:rPr>
              <a:t>Don’t miss it!</a:t>
            </a:r>
          </a:p>
        </p:txBody>
      </p:sp>
    </p:spTree>
    <p:extLst>
      <p:ext uri="{BB962C8B-B14F-4D97-AF65-F5344CB8AC3E}">
        <p14:creationId xmlns:p14="http://schemas.microsoft.com/office/powerpoint/2010/main" val="3097223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F24586-EE73-0C4E-B6CA-B851BB64B9C0}"/>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1.2 Arrange for Accommodation </a:t>
            </a:r>
          </a:p>
        </p:txBody>
      </p:sp>
      <p:pic>
        <p:nvPicPr>
          <p:cNvPr id="5" name="Picture 4">
            <a:extLst>
              <a:ext uri="{FF2B5EF4-FFF2-40B4-BE49-F238E27FC236}">
                <a16:creationId xmlns:a16="http://schemas.microsoft.com/office/drawing/2014/main" id="{579F8D5B-D776-A347-9151-811B27AE976C}"/>
              </a:ext>
            </a:extLst>
          </p:cNvPr>
          <p:cNvPicPr>
            <a:picLocks noChangeAspect="1"/>
          </p:cNvPicPr>
          <p:nvPr/>
        </p:nvPicPr>
        <p:blipFill>
          <a:blip r:embed="rId2"/>
          <a:stretch>
            <a:fillRect/>
          </a:stretch>
        </p:blipFill>
        <p:spPr>
          <a:xfrm>
            <a:off x="2128720" y="833015"/>
            <a:ext cx="5042204" cy="1888050"/>
          </a:xfrm>
          <a:prstGeom prst="rect">
            <a:avLst/>
          </a:prstGeom>
        </p:spPr>
      </p:pic>
      <p:pic>
        <p:nvPicPr>
          <p:cNvPr id="6" name="Picture 5">
            <a:extLst>
              <a:ext uri="{FF2B5EF4-FFF2-40B4-BE49-F238E27FC236}">
                <a16:creationId xmlns:a16="http://schemas.microsoft.com/office/drawing/2014/main" id="{0DF079D9-C160-6349-80F2-74102FC56FDD}"/>
              </a:ext>
            </a:extLst>
          </p:cNvPr>
          <p:cNvPicPr>
            <a:picLocks noChangeAspect="1"/>
          </p:cNvPicPr>
          <p:nvPr/>
        </p:nvPicPr>
        <p:blipFill>
          <a:blip r:embed="rId3"/>
          <a:stretch>
            <a:fillRect/>
          </a:stretch>
        </p:blipFill>
        <p:spPr>
          <a:xfrm>
            <a:off x="591403" y="2721065"/>
            <a:ext cx="7808485" cy="1999734"/>
          </a:xfrm>
          <a:prstGeom prst="rect">
            <a:avLst/>
          </a:prstGeom>
        </p:spPr>
      </p:pic>
      <p:pic>
        <p:nvPicPr>
          <p:cNvPr id="8" name="Picture 7">
            <a:extLst>
              <a:ext uri="{FF2B5EF4-FFF2-40B4-BE49-F238E27FC236}">
                <a16:creationId xmlns:a16="http://schemas.microsoft.com/office/drawing/2014/main" id="{D84C3C0B-30DE-4F41-A71C-DAAE1B1404D6}"/>
              </a:ext>
            </a:extLst>
          </p:cNvPr>
          <p:cNvPicPr>
            <a:picLocks noChangeAspect="1"/>
          </p:cNvPicPr>
          <p:nvPr/>
        </p:nvPicPr>
        <p:blipFill>
          <a:blip r:embed="rId4"/>
          <a:stretch>
            <a:fillRect/>
          </a:stretch>
        </p:blipFill>
        <p:spPr>
          <a:xfrm>
            <a:off x="810259" y="4720799"/>
            <a:ext cx="2387396" cy="1780076"/>
          </a:xfrm>
          <a:prstGeom prst="rect">
            <a:avLst/>
          </a:prstGeom>
        </p:spPr>
      </p:pic>
      <p:pic>
        <p:nvPicPr>
          <p:cNvPr id="9" name="Picture 8">
            <a:extLst>
              <a:ext uri="{FF2B5EF4-FFF2-40B4-BE49-F238E27FC236}">
                <a16:creationId xmlns:a16="http://schemas.microsoft.com/office/drawing/2014/main" id="{E2510635-6727-7B4E-8F04-0C126A09E964}"/>
              </a:ext>
            </a:extLst>
          </p:cNvPr>
          <p:cNvPicPr>
            <a:picLocks noChangeAspect="1"/>
          </p:cNvPicPr>
          <p:nvPr/>
        </p:nvPicPr>
        <p:blipFill>
          <a:blip r:embed="rId5"/>
          <a:stretch>
            <a:fillRect/>
          </a:stretch>
        </p:blipFill>
        <p:spPr>
          <a:xfrm>
            <a:off x="3197655" y="4720799"/>
            <a:ext cx="4933534" cy="1769411"/>
          </a:xfrm>
          <a:prstGeom prst="rect">
            <a:avLst/>
          </a:prstGeom>
        </p:spPr>
      </p:pic>
      <p:sp>
        <p:nvSpPr>
          <p:cNvPr id="10" name="TextBox 9">
            <a:extLst>
              <a:ext uri="{FF2B5EF4-FFF2-40B4-BE49-F238E27FC236}">
                <a16:creationId xmlns:a16="http://schemas.microsoft.com/office/drawing/2014/main" id="{00C12C54-EC34-6149-B721-5B2231FAC92B}"/>
              </a:ext>
            </a:extLst>
          </p:cNvPr>
          <p:cNvSpPr txBox="1"/>
          <p:nvPr/>
        </p:nvSpPr>
        <p:spPr>
          <a:xfrm>
            <a:off x="3197655" y="6500875"/>
            <a:ext cx="2443283" cy="338554"/>
          </a:xfrm>
          <a:prstGeom prst="rect">
            <a:avLst/>
          </a:prstGeom>
          <a:noFill/>
        </p:spPr>
        <p:txBody>
          <a:bodyPr wrap="square" rtlCol="0">
            <a:spAutoFit/>
          </a:bodyPr>
          <a:lstStyle/>
          <a:p>
            <a:r>
              <a:rPr lang="en-US" sz="1600" dirty="0">
                <a:solidFill>
                  <a:schemeClr val="bg1">
                    <a:lumMod val="50000"/>
                  </a:schemeClr>
                </a:solidFill>
              </a:rPr>
              <a:t>Photos from </a:t>
            </a:r>
            <a:r>
              <a:rPr lang="en-US" sz="1600" dirty="0">
                <a:solidFill>
                  <a:schemeClr val="bg1">
                    <a:lumMod val="50000"/>
                  </a:schemeClr>
                </a:solidFill>
                <a:hlinkClick r:id="rId6">
                  <a:extLst>
                    <a:ext uri="{A12FA001-AC4F-418D-AE19-62706E023703}">
                      <ahyp:hlinkClr xmlns:ahyp="http://schemas.microsoft.com/office/drawing/2018/hyperlinkcolor" val="tx"/>
                    </a:ext>
                  </a:extLst>
                </a:hlinkClick>
              </a:rPr>
              <a:t>SHRL website</a:t>
            </a:r>
            <a:endParaRPr lang="en-US" sz="1600" dirty="0">
              <a:solidFill>
                <a:schemeClr val="bg1">
                  <a:lumMod val="50000"/>
                </a:schemeClr>
              </a:solidFill>
            </a:endParaRPr>
          </a:p>
        </p:txBody>
      </p:sp>
    </p:spTree>
    <p:extLst>
      <p:ext uri="{BB962C8B-B14F-4D97-AF65-F5344CB8AC3E}">
        <p14:creationId xmlns:p14="http://schemas.microsoft.com/office/powerpoint/2010/main" val="1596297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8E0E97-8A7B-5143-A794-C0285C3CB1D1}"/>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1.3 Activate ITSC Network Account</a:t>
            </a:r>
          </a:p>
        </p:txBody>
      </p:sp>
      <p:sp>
        <p:nvSpPr>
          <p:cNvPr id="6" name="TextBox 5">
            <a:extLst>
              <a:ext uri="{FF2B5EF4-FFF2-40B4-BE49-F238E27FC236}">
                <a16:creationId xmlns:a16="http://schemas.microsoft.com/office/drawing/2014/main" id="{22B38CCE-FD7B-D74F-95B2-4E574AC5BCB1}"/>
              </a:ext>
            </a:extLst>
          </p:cNvPr>
          <p:cNvSpPr txBox="1"/>
          <p:nvPr/>
        </p:nvSpPr>
        <p:spPr>
          <a:xfrm>
            <a:off x="448965" y="1596540"/>
            <a:ext cx="7635250" cy="3170099"/>
          </a:xfrm>
          <a:prstGeom prst="rect">
            <a:avLst/>
          </a:prstGeom>
          <a:noFill/>
        </p:spPr>
        <p:txBody>
          <a:bodyPr wrap="square" rtlCol="0">
            <a:spAutoFit/>
          </a:bodyPr>
          <a:lstStyle/>
          <a:p>
            <a:pPr marL="285750" indent="-285750">
              <a:buClr>
                <a:srgbClr val="7030A0"/>
              </a:buClr>
              <a:buFont typeface="Wingdings" pitchFamily="2" charset="2"/>
              <a:buChar char="§"/>
            </a:pPr>
            <a:r>
              <a:rPr lang="en-US" sz="2000" dirty="0"/>
              <a:t>Very Important since you will use ITSC account for many things during your stay in HKUST.</a:t>
            </a:r>
          </a:p>
          <a:p>
            <a:pPr marL="285750" indent="-285750">
              <a:buClr>
                <a:srgbClr val="7030A0"/>
              </a:buClr>
              <a:buFont typeface="Wingdings" pitchFamily="2" charset="2"/>
              <a:buChar char="§"/>
            </a:pPr>
            <a:endParaRPr lang="en-US" sz="2000" dirty="0"/>
          </a:p>
          <a:p>
            <a:pPr marL="342900" indent="-342900">
              <a:buClr>
                <a:srgbClr val="7030A0"/>
              </a:buClr>
              <a:buFont typeface="Wingdings" pitchFamily="2" charset="2"/>
              <a:buChar char="§"/>
            </a:pPr>
            <a:r>
              <a:rPr lang="en-US" sz="2000" dirty="0"/>
              <a:t>Procedures are simple:</a:t>
            </a:r>
          </a:p>
          <a:p>
            <a:pPr marL="800100" lvl="1" indent="-342900">
              <a:buClr>
                <a:srgbClr val="7030A0"/>
              </a:buClr>
              <a:buFont typeface="Wingdings" pitchFamily="2" charset="2"/>
              <a:buChar char="§"/>
            </a:pPr>
            <a:r>
              <a:rPr lang="en-US" sz="2000" dirty="0"/>
              <a:t>Check your </a:t>
            </a:r>
            <a:r>
              <a:rPr lang="en-US" sz="2000" dirty="0">
                <a:solidFill>
                  <a:srgbClr val="C00000"/>
                </a:solidFill>
              </a:rPr>
              <a:t>student ID number </a:t>
            </a:r>
            <a:r>
              <a:rPr lang="en-US" sz="2000" dirty="0"/>
              <a:t>on the online admission system</a:t>
            </a:r>
          </a:p>
          <a:p>
            <a:pPr marL="800100" lvl="1" indent="-342900">
              <a:buClr>
                <a:srgbClr val="7030A0"/>
              </a:buClr>
              <a:buFont typeface="Wingdings" pitchFamily="2" charset="2"/>
              <a:buChar char="§"/>
            </a:pPr>
            <a:endParaRPr lang="en-US" sz="2000" dirty="0"/>
          </a:p>
          <a:p>
            <a:pPr marL="800100" lvl="1" indent="-342900">
              <a:buClr>
                <a:srgbClr val="7030A0"/>
              </a:buClr>
              <a:buFont typeface="Wingdings" pitchFamily="2" charset="2"/>
              <a:buChar char="§"/>
            </a:pPr>
            <a:r>
              <a:rPr lang="en-US" sz="2000" dirty="0"/>
              <a:t>Use your student ID number and HKID card number / date of birth to </a:t>
            </a:r>
            <a:r>
              <a:rPr lang="en-US" sz="2000" dirty="0">
                <a:hlinkClick r:id="rId2"/>
              </a:rPr>
              <a:t>activate</a:t>
            </a:r>
            <a:r>
              <a:rPr lang="en-US" sz="2000" dirty="0"/>
              <a:t> (you will get this link through emails)</a:t>
            </a:r>
          </a:p>
          <a:p>
            <a:pPr marL="800100" lvl="1" indent="-342900">
              <a:buClr>
                <a:srgbClr val="7030A0"/>
              </a:buClr>
              <a:buFont typeface="Wingdings" pitchFamily="2" charset="2"/>
              <a:buChar char="§"/>
            </a:pPr>
            <a:endParaRPr lang="en-US" sz="2000" dirty="0"/>
          </a:p>
          <a:p>
            <a:pPr marL="800100" lvl="1" indent="-342900">
              <a:buClr>
                <a:srgbClr val="7030A0"/>
              </a:buClr>
              <a:buFont typeface="Wingdings" pitchFamily="2" charset="2"/>
              <a:buChar char="§"/>
            </a:pPr>
            <a:r>
              <a:rPr lang="en-US" sz="2000" dirty="0"/>
              <a:t>Done! Then do not forget to activate your HKUST email as well.</a:t>
            </a:r>
          </a:p>
        </p:txBody>
      </p:sp>
    </p:spTree>
    <p:extLst>
      <p:ext uri="{BB962C8B-B14F-4D97-AF65-F5344CB8AC3E}">
        <p14:creationId xmlns:p14="http://schemas.microsoft.com/office/powerpoint/2010/main" val="1123976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FDFFD7-0B24-7943-82CF-B8BFBAA89B7B}"/>
              </a:ext>
            </a:extLst>
          </p:cNvPr>
          <p:cNvSpPr txBox="1"/>
          <p:nvPr/>
        </p:nvSpPr>
        <p:spPr>
          <a:xfrm>
            <a:off x="143554" y="222195"/>
            <a:ext cx="8704185" cy="584775"/>
          </a:xfrm>
          <a:prstGeom prst="rect">
            <a:avLst/>
          </a:prstGeom>
          <a:noFill/>
        </p:spPr>
        <p:txBody>
          <a:bodyPr wrap="square" rtlCol="0">
            <a:spAutoFit/>
          </a:bodyPr>
          <a:lstStyle/>
          <a:p>
            <a:pPr algn="ctr"/>
            <a:r>
              <a:rPr lang="en-US" sz="3200" dirty="0">
                <a:latin typeface="Comic Sans MS" panose="030F0902030302020204" pitchFamily="66" charset="0"/>
              </a:rPr>
              <a:t>1.3 Activate ITSC Network Account</a:t>
            </a:r>
          </a:p>
        </p:txBody>
      </p:sp>
      <p:pic>
        <p:nvPicPr>
          <p:cNvPr id="6" name="Picture 5">
            <a:extLst>
              <a:ext uri="{FF2B5EF4-FFF2-40B4-BE49-F238E27FC236}">
                <a16:creationId xmlns:a16="http://schemas.microsoft.com/office/drawing/2014/main" id="{68023628-7518-004C-849E-03AC24246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604" y="3130082"/>
            <a:ext cx="5197869" cy="3451710"/>
          </a:xfrm>
          <a:prstGeom prst="rect">
            <a:avLst/>
          </a:prstGeom>
        </p:spPr>
      </p:pic>
      <p:graphicFrame>
        <p:nvGraphicFramePr>
          <p:cNvPr id="8" name="Table 7">
            <a:extLst>
              <a:ext uri="{FF2B5EF4-FFF2-40B4-BE49-F238E27FC236}">
                <a16:creationId xmlns:a16="http://schemas.microsoft.com/office/drawing/2014/main" id="{00C533D2-19EB-3E40-962B-76618A5AF7A3}"/>
              </a:ext>
            </a:extLst>
          </p:cNvPr>
          <p:cNvGraphicFramePr>
            <a:graphicFrameLocks noGrp="1"/>
          </p:cNvGraphicFramePr>
          <p:nvPr>
            <p:extLst>
              <p:ext uri="{D42A27DB-BD31-4B8C-83A1-F6EECF244321}">
                <p14:modId xmlns:p14="http://schemas.microsoft.com/office/powerpoint/2010/main" val="2730786428"/>
              </p:ext>
            </p:extLst>
          </p:nvPr>
        </p:nvGraphicFramePr>
        <p:xfrm>
          <a:off x="490091" y="839507"/>
          <a:ext cx="7558896" cy="2290575"/>
        </p:xfrm>
        <a:graphic>
          <a:graphicData uri="http://schemas.openxmlformats.org/drawingml/2006/table">
            <a:tbl>
              <a:tblPr bandRow="1">
                <a:tableStyleId>{5940675A-B579-460E-94D1-54222C63F5DA}</a:tableStyleId>
              </a:tblPr>
              <a:tblGrid>
                <a:gridCol w="1889724">
                  <a:extLst>
                    <a:ext uri="{9D8B030D-6E8A-4147-A177-3AD203B41FA5}">
                      <a16:colId xmlns:a16="http://schemas.microsoft.com/office/drawing/2014/main" val="804925946"/>
                    </a:ext>
                  </a:extLst>
                </a:gridCol>
                <a:gridCol w="3149540">
                  <a:extLst>
                    <a:ext uri="{9D8B030D-6E8A-4147-A177-3AD203B41FA5}">
                      <a16:colId xmlns:a16="http://schemas.microsoft.com/office/drawing/2014/main" val="652055725"/>
                    </a:ext>
                  </a:extLst>
                </a:gridCol>
                <a:gridCol w="2519632">
                  <a:extLst>
                    <a:ext uri="{9D8B030D-6E8A-4147-A177-3AD203B41FA5}">
                      <a16:colId xmlns:a16="http://schemas.microsoft.com/office/drawing/2014/main" val="776214339"/>
                    </a:ext>
                  </a:extLst>
                </a:gridCol>
              </a:tblGrid>
              <a:tr h="596017">
                <a:tc>
                  <a:txBody>
                    <a:bodyPr/>
                    <a:lstStyle/>
                    <a:p>
                      <a:pPr algn="ctr"/>
                      <a:r>
                        <a:rPr lang="en-US" sz="1400" dirty="0"/>
                        <a:t>Application Number</a:t>
                      </a:r>
                      <a:endParaRPr lang="en-US" sz="1400" b="0" dirty="0">
                        <a:solidFill>
                          <a:schemeClr val="tx1"/>
                        </a:solidFill>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effectLst/>
                        </a:rPr>
                        <a:t>A series of 11 numbers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effectLst/>
                        </a:rPr>
                        <a:t>Only useful during application period.</a:t>
                      </a:r>
                      <a:endParaRPr lang="en-US" sz="1400" b="0" kern="1200" dirty="0">
                        <a:solidFill>
                          <a:schemeClr val="tx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effectLst/>
                        </a:rPr>
                        <a:t>12345678910 </a:t>
                      </a:r>
                      <a:endParaRPr lang="en-US" sz="1400" dirty="0">
                        <a:effectLst/>
                      </a:endParaRPr>
                    </a:p>
                  </a:txBody>
                  <a:tcPr anchor="ctr"/>
                </a:tc>
                <a:extLst>
                  <a:ext uri="{0D108BD9-81ED-4DB2-BD59-A6C34878D82A}">
                    <a16:rowId xmlns:a16="http://schemas.microsoft.com/office/drawing/2014/main" val="313290738"/>
                  </a:ext>
                </a:extLst>
              </a:tr>
              <a:tr h="426561">
                <a:tc>
                  <a:txBody>
                    <a:bodyPr/>
                    <a:lstStyle/>
                    <a:p>
                      <a:pPr algn="ctr"/>
                      <a:r>
                        <a:rPr lang="en-US" sz="1400" dirty="0"/>
                        <a:t>Student ID number  </a:t>
                      </a:r>
                      <a:endParaRPr lang="en-US" sz="1400" b="0" dirty="0">
                        <a:latin typeface="+mn-lt"/>
                      </a:endParaRPr>
                    </a:p>
                  </a:txBody>
                  <a:tcPr anchor="ctr"/>
                </a:tc>
                <a:tc>
                  <a:txBody>
                    <a:bodyPr/>
                    <a:lstStyle/>
                    <a:p>
                      <a:r>
                        <a:rPr lang="en-US" sz="1400" dirty="0"/>
                        <a:t>A series of 8 numbers</a:t>
                      </a:r>
                      <a:endParaRPr lang="en-US" sz="1400" b="0" dirty="0">
                        <a:latin typeface="+mn-lt"/>
                      </a:endParaRPr>
                    </a:p>
                  </a:txBody>
                  <a:tcPr anchor="ctr"/>
                </a:tc>
                <a:tc>
                  <a:txBody>
                    <a:bodyPr/>
                    <a:lstStyle/>
                    <a:p>
                      <a:pPr algn="ctr"/>
                      <a:r>
                        <a:rPr lang="en-US" sz="1400" dirty="0"/>
                        <a:t>20596666</a:t>
                      </a:r>
                      <a:endParaRPr lang="en-US" sz="1400" b="0" dirty="0">
                        <a:latin typeface="+mn-lt"/>
                      </a:endParaRPr>
                    </a:p>
                  </a:txBody>
                  <a:tcPr anchor="ctr"/>
                </a:tc>
                <a:extLst>
                  <a:ext uri="{0D108BD9-81ED-4DB2-BD59-A6C34878D82A}">
                    <a16:rowId xmlns:a16="http://schemas.microsoft.com/office/drawing/2014/main" val="2028114963"/>
                  </a:ext>
                </a:extLst>
              </a:tr>
              <a:tr h="841436">
                <a:tc>
                  <a:txBody>
                    <a:bodyPr/>
                    <a:lstStyle/>
                    <a:p>
                      <a:pPr algn="ctr"/>
                      <a:r>
                        <a:rPr lang="en-US" sz="1400" dirty="0"/>
                        <a:t>ITSC network account</a:t>
                      </a:r>
                      <a:endParaRPr lang="en-US" sz="1400" b="0" dirty="0">
                        <a:latin typeface="+mn-lt"/>
                      </a:endParaRPr>
                    </a:p>
                  </a:txBody>
                  <a:tcPr anchor="ctr"/>
                </a:tc>
                <a:tc>
                  <a:txBody>
                    <a:bodyPr/>
                    <a:lstStyle/>
                    <a:p>
                      <a:r>
                        <a:rPr lang="en-US" sz="1400" dirty="0"/>
                        <a:t>A series of letters (3-12 characters)</a:t>
                      </a:r>
                    </a:p>
                    <a:p>
                      <a:r>
                        <a:rPr lang="en-US" sz="1400" dirty="0"/>
                        <a:t>One letter for your first name + your last name + two random letters</a:t>
                      </a:r>
                      <a:endParaRPr lang="en-US" sz="1400" b="0" dirty="0">
                        <a:latin typeface="+mn-lt"/>
                      </a:endParaRPr>
                    </a:p>
                  </a:txBody>
                  <a:tcPr anchor="ctr"/>
                </a:tc>
                <a:tc>
                  <a:txBody>
                    <a:bodyPr/>
                    <a:lstStyle/>
                    <a:p>
                      <a:pPr algn="ctr"/>
                      <a:r>
                        <a:rPr lang="en-US" sz="1400" dirty="0" err="1"/>
                        <a:t>ywangaa</a:t>
                      </a:r>
                      <a:endParaRPr lang="en-US" sz="1400" b="0" dirty="0">
                        <a:latin typeface="+mn-lt"/>
                      </a:endParaRPr>
                    </a:p>
                  </a:txBody>
                  <a:tcPr anchor="ctr"/>
                </a:tc>
                <a:extLst>
                  <a:ext uri="{0D108BD9-81ED-4DB2-BD59-A6C34878D82A}">
                    <a16:rowId xmlns:a16="http://schemas.microsoft.com/office/drawing/2014/main" val="2192830390"/>
                  </a:ext>
                </a:extLst>
              </a:tr>
              <a:tr h="426561">
                <a:tc>
                  <a:txBody>
                    <a:bodyPr/>
                    <a:lstStyle/>
                    <a:p>
                      <a:pPr algn="ctr"/>
                      <a:r>
                        <a:rPr lang="en-US" sz="1400" dirty="0"/>
                        <a:t>ITSC email</a:t>
                      </a:r>
                      <a:endParaRPr lang="en-US" sz="1400" b="0" dirty="0">
                        <a:latin typeface="+mn-lt"/>
                      </a:endParaRPr>
                    </a:p>
                  </a:txBody>
                  <a:tcPr anchor="ctr"/>
                </a:tc>
                <a:tc>
                  <a:txBody>
                    <a:bodyPr/>
                    <a:lstStyle/>
                    <a:p>
                      <a:r>
                        <a:rPr lang="en-US" sz="1400" dirty="0"/>
                        <a:t>&lt;ITSC account&gt;@</a:t>
                      </a:r>
                      <a:r>
                        <a:rPr lang="en-US" sz="1400" dirty="0" err="1"/>
                        <a:t>connect.ust.hk</a:t>
                      </a:r>
                      <a:endParaRPr lang="en-US" sz="1400" b="0" dirty="0">
                        <a:latin typeface="+mn-lt"/>
                      </a:endParaRPr>
                    </a:p>
                  </a:txBody>
                  <a:tcPr anchor="ctr"/>
                </a:tc>
                <a:tc>
                  <a:txBody>
                    <a:bodyPr/>
                    <a:lstStyle/>
                    <a:p>
                      <a:pPr algn="ctr"/>
                      <a:r>
                        <a:rPr lang="en-US" sz="1400" dirty="0" err="1"/>
                        <a:t>ywangaa@connect.ust.hk</a:t>
                      </a:r>
                      <a:endParaRPr lang="en-US" sz="1400" b="0" dirty="0">
                        <a:latin typeface="+mn-lt"/>
                      </a:endParaRPr>
                    </a:p>
                  </a:txBody>
                  <a:tcPr anchor="ctr"/>
                </a:tc>
                <a:extLst>
                  <a:ext uri="{0D108BD9-81ED-4DB2-BD59-A6C34878D82A}">
                    <a16:rowId xmlns:a16="http://schemas.microsoft.com/office/drawing/2014/main" val="2807720032"/>
                  </a:ext>
                </a:extLst>
              </a:tr>
            </a:tbl>
          </a:graphicData>
        </a:graphic>
      </p:graphicFrame>
    </p:spTree>
    <p:extLst>
      <p:ext uri="{BB962C8B-B14F-4D97-AF65-F5344CB8AC3E}">
        <p14:creationId xmlns:p14="http://schemas.microsoft.com/office/powerpoint/2010/main" val="1747309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2225">
          <a:solidFill>
            <a:srgbClr val="7030A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4173</TotalTime>
  <Words>2307</Words>
  <Application>Microsoft Macintosh PowerPoint</Application>
  <PresentationFormat>On-screen Show (4:3)</PresentationFormat>
  <Paragraphs>421</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PingFang SC</vt:lpstr>
      <vt:lpstr>Arial</vt:lpstr>
      <vt:lpstr>Calibri</vt:lpstr>
      <vt:lpstr>Comic Sans MS</vt:lpstr>
      <vt:lpstr>Wingdings</vt:lpstr>
      <vt:lpstr>Office Theme</vt:lpstr>
      <vt:lpstr>Group Handbook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Zhouyi HE</cp:lastModifiedBy>
  <cp:revision>65</cp:revision>
  <cp:lastPrinted>2019-01-24T13:44:44Z</cp:lastPrinted>
  <dcterms:created xsi:type="dcterms:W3CDTF">2013-08-21T19:17:07Z</dcterms:created>
  <dcterms:modified xsi:type="dcterms:W3CDTF">2021-03-24T09:00:41Z</dcterms:modified>
</cp:coreProperties>
</file>